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77" r:id="rId4"/>
    <p:sldId id="278" r:id="rId5"/>
    <p:sldId id="279" r:id="rId6"/>
    <p:sldId id="280" r:id="rId7"/>
    <p:sldId id="281" r:id="rId8"/>
    <p:sldId id="282" r:id="rId9"/>
    <p:sldId id="283" r:id="rId10"/>
    <p:sldId id="258" r:id="rId11"/>
    <p:sldId id="259" r:id="rId12"/>
    <p:sldId id="260" r:id="rId13"/>
    <p:sldId id="261" r:id="rId14"/>
    <p:sldId id="262" r:id="rId15"/>
    <p:sldId id="263" r:id="rId16"/>
    <p:sldId id="264" r:id="rId17"/>
    <p:sldId id="292" r:id="rId18"/>
    <p:sldId id="293" r:id="rId19"/>
    <p:sldId id="265" r:id="rId20"/>
    <p:sldId id="266" r:id="rId21"/>
    <p:sldId id="268" r:id="rId22"/>
    <p:sldId id="267" r:id="rId23"/>
    <p:sldId id="269" r:id="rId24"/>
    <p:sldId id="270" r:id="rId25"/>
    <p:sldId id="271" r:id="rId26"/>
    <p:sldId id="272" r:id="rId27"/>
    <p:sldId id="273" r:id="rId28"/>
    <p:sldId id="274" r:id="rId29"/>
    <p:sldId id="275" r:id="rId30"/>
    <p:sldId id="284" r:id="rId31"/>
    <p:sldId id="285" r:id="rId32"/>
    <p:sldId id="286" r:id="rId33"/>
    <p:sldId id="287" r:id="rId34"/>
    <p:sldId id="288" r:id="rId35"/>
    <p:sldId id="289" r:id="rId36"/>
    <p:sldId id="290" r:id="rId37"/>
    <p:sldId id="29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44E04F9-ABC3-4B89-9581-D4F53A145F52}" type="datetimeFigureOut">
              <a:rPr lang="ru-RU" smtClean="0"/>
              <a:pPr/>
              <a:t>20.10.2021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C8EA351-7802-40B1-894A-028C84A89A43}"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4E04F9-ABC3-4B89-9581-D4F53A145F52}" type="datetimeFigureOut">
              <a:rPr lang="ru-RU" smtClean="0"/>
              <a:pPr/>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8EA351-7802-40B1-894A-028C84A89A4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4E04F9-ABC3-4B89-9581-D4F53A145F52}" type="datetimeFigureOut">
              <a:rPr lang="ru-RU" smtClean="0"/>
              <a:pPr/>
              <a:t>20.10.2021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C8EA351-7802-40B1-894A-028C84A89A4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44E04F9-ABC3-4B89-9581-D4F53A145F52}" type="datetimeFigureOut">
              <a:rPr lang="ru-RU" smtClean="0"/>
              <a:pPr/>
              <a:t>20.10.2021</a:t>
            </a:fld>
            <a:endParaRPr lang="ru-RU"/>
          </a:p>
        </p:txBody>
      </p:sp>
      <p:sp>
        <p:nvSpPr>
          <p:cNvPr id="9" name="Номер слайда 8"/>
          <p:cNvSpPr>
            <a:spLocks noGrp="1"/>
          </p:cNvSpPr>
          <p:nvPr>
            <p:ph type="sldNum" sz="quarter" idx="15"/>
          </p:nvPr>
        </p:nvSpPr>
        <p:spPr/>
        <p:txBody>
          <a:bodyPr rtlCol="0"/>
          <a:lstStyle/>
          <a:p>
            <a:fld id="{4C8EA351-7802-40B1-894A-028C84A89A43}"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44E04F9-ABC3-4B89-9581-D4F53A145F52}" type="datetimeFigureOut">
              <a:rPr lang="ru-RU" smtClean="0"/>
              <a:pPr/>
              <a:t>20.10.2021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C8EA351-7802-40B1-894A-028C84A89A43}"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44E04F9-ABC3-4B89-9581-D4F53A145F52}" type="datetimeFigureOut">
              <a:rPr lang="ru-RU" smtClean="0"/>
              <a:pPr/>
              <a:t>20.10.2021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C8EA351-7802-40B1-894A-028C84A89A43}"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44E04F9-ABC3-4B89-9581-D4F53A145F52}" type="datetimeFigureOut">
              <a:rPr lang="ru-RU" smtClean="0"/>
              <a:pPr/>
              <a:t>20.10.2021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C8EA351-7802-40B1-894A-028C84A89A43}"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44E04F9-ABC3-4B89-9581-D4F53A145F52}" type="datetimeFigureOut">
              <a:rPr lang="ru-RU" smtClean="0"/>
              <a:pPr/>
              <a:t>20.10.2021</a:t>
            </a:fld>
            <a:endParaRPr lang="ru-RU"/>
          </a:p>
        </p:txBody>
      </p:sp>
      <p:sp>
        <p:nvSpPr>
          <p:cNvPr id="7" name="Номер слайда 6"/>
          <p:cNvSpPr>
            <a:spLocks noGrp="1"/>
          </p:cNvSpPr>
          <p:nvPr>
            <p:ph type="sldNum" sz="quarter" idx="11"/>
          </p:nvPr>
        </p:nvSpPr>
        <p:spPr/>
        <p:txBody>
          <a:bodyPr rtlCol="0"/>
          <a:lstStyle/>
          <a:p>
            <a:fld id="{4C8EA351-7802-40B1-894A-028C84A89A43}"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4E04F9-ABC3-4B89-9581-D4F53A145F52}" type="datetimeFigureOut">
              <a:rPr lang="ru-RU" smtClean="0"/>
              <a:pPr/>
              <a:t>20.10.2021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C8EA351-7802-40B1-894A-028C84A89A4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44E04F9-ABC3-4B89-9581-D4F53A145F52}" type="datetimeFigureOut">
              <a:rPr lang="ru-RU" smtClean="0"/>
              <a:pPr/>
              <a:t>20.10.2021</a:t>
            </a:fld>
            <a:endParaRPr lang="ru-RU"/>
          </a:p>
        </p:txBody>
      </p:sp>
      <p:sp>
        <p:nvSpPr>
          <p:cNvPr id="22" name="Номер слайда 21"/>
          <p:cNvSpPr>
            <a:spLocks noGrp="1"/>
          </p:cNvSpPr>
          <p:nvPr>
            <p:ph type="sldNum" sz="quarter" idx="15"/>
          </p:nvPr>
        </p:nvSpPr>
        <p:spPr/>
        <p:txBody>
          <a:bodyPr rtlCol="0"/>
          <a:lstStyle/>
          <a:p>
            <a:fld id="{4C8EA351-7802-40B1-894A-028C84A89A43}"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44E04F9-ABC3-4B89-9581-D4F53A145F52}" type="datetimeFigureOut">
              <a:rPr lang="ru-RU" smtClean="0"/>
              <a:pPr/>
              <a:t>20.10.2021</a:t>
            </a:fld>
            <a:endParaRPr lang="ru-RU"/>
          </a:p>
        </p:txBody>
      </p:sp>
      <p:sp>
        <p:nvSpPr>
          <p:cNvPr id="18" name="Номер слайда 17"/>
          <p:cNvSpPr>
            <a:spLocks noGrp="1"/>
          </p:cNvSpPr>
          <p:nvPr>
            <p:ph type="sldNum" sz="quarter" idx="11"/>
          </p:nvPr>
        </p:nvSpPr>
        <p:spPr/>
        <p:txBody>
          <a:bodyPr rtlCol="0"/>
          <a:lstStyle/>
          <a:p>
            <a:fld id="{4C8EA351-7802-40B1-894A-028C84A89A43}"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44E04F9-ABC3-4B89-9581-D4F53A145F52}" type="datetimeFigureOut">
              <a:rPr lang="ru-RU" smtClean="0"/>
              <a:pPr/>
              <a:t>20.10.2021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C8EA351-7802-40B1-894A-028C84A89A4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4000" b="1" dirty="0" smtClean="0">
                <a:latin typeface="Times New Roman" pitchFamily="18" charset="0"/>
                <a:cs typeface="Times New Roman" pitchFamily="18" charset="0"/>
              </a:rPr>
              <a:t>Тема: Методы </a:t>
            </a:r>
            <a:r>
              <a:rPr lang="ru-RU" sz="4000" b="1" dirty="0">
                <a:latin typeface="Times New Roman" pitchFamily="18" charset="0"/>
                <a:cs typeface="Times New Roman" pitchFamily="18" charset="0"/>
              </a:rPr>
              <a:t>учёта численности </a:t>
            </a:r>
            <a:r>
              <a:rPr lang="ru-RU" sz="4000" b="1" dirty="0" smtClean="0">
                <a:latin typeface="Times New Roman" pitchFamily="18" charset="0"/>
                <a:cs typeface="Times New Roman" pitchFamily="18" charset="0"/>
              </a:rPr>
              <a:t>вредителей, болезней и сорной растительности</a:t>
            </a:r>
            <a:endParaRPr lang="ru-RU" sz="4000"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01080" cy="5840435"/>
          </a:xfrm>
        </p:spPr>
        <p:txBody>
          <a:bodyPr>
            <a:normAutofit fontScale="77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2.Вредителей</a:t>
            </a:r>
            <a:r>
              <a:rPr lang="ru-RU" b="1" dirty="0">
                <a:latin typeface="Times New Roman" pitchFamily="18" charset="0"/>
                <a:cs typeface="Times New Roman" pitchFamily="18" charset="0"/>
              </a:rPr>
              <a:t>, обитающих в почве</a:t>
            </a:r>
            <a:r>
              <a:rPr lang="ru-RU" dirty="0">
                <a:latin typeface="Times New Roman" pitchFamily="18" charset="0"/>
                <a:cs typeface="Times New Roman" pitchFamily="18" charset="0"/>
              </a:rPr>
              <a:t>, учитывают методом раскопки площадок. В зависимости от биологических особенностей вида или стадии его онтогенеза применяют мелкие до 10 см, средние 45 см и глубокие более 45 см. Мелкие раскопки проводят при учёте коконов лугового мотылька, личинок хлебной жужелицы. Средние раскопки дают возможность учесть прекративших питание подгрызающих совок, хлебной жужелицы, капустной мухи, вредной долгоножки. Для учета хрущей, хлебных жуков проводят глубокие раскопки. Размер площадок 50х50 см или 25х25см. Количество площадок зависит от назначения учета. В норме на каждые 5 га выровненного биотопа берут 2 пробы на 100 га -200 площадок. Пробы размещают по 2 диагоналям поля или в шахматном порядке. На узких длинных участках (возле дорог) площадки размещают змейкой, чередуя взятие с краев и в центре. Выборку насекомых проводят вручную с помощью, сит, просеивая почву или промывая. Выбирают почву послойно из пробы первые 5 см, затем 10 см и т.д. Почву высыпают на подстилку, а затем перебирают руками или просеивают, вынимая попадающихся насекомых и другие объекты. Их помещают в банки с крепким раствором </a:t>
            </a:r>
            <a:r>
              <a:rPr lang="ru-RU" dirty="0" err="1">
                <a:latin typeface="Times New Roman" pitchFamily="18" charset="0"/>
                <a:cs typeface="Times New Roman" pitchFamily="18" charset="0"/>
              </a:rPr>
              <a:t>NaCl</a:t>
            </a:r>
            <a:r>
              <a:rPr lang="ru-RU" dirty="0">
                <a:latin typeface="Times New Roman" pitchFamily="18" charset="0"/>
                <a:cs typeface="Times New Roman" pitchFamily="18" charset="0"/>
              </a:rPr>
              <a:t>. Для каждого биотопа используют столько банок, сколько берут слоев в пробе. Сборы из одного слоя по всем пробам на участке собирают в одну банку.</a:t>
            </a:r>
          </a:p>
          <a:p>
            <a:pPr marL="0" indent="342900">
              <a:lnSpc>
                <a:spcPct val="120000"/>
              </a:lnSpc>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214290"/>
            <a:ext cx="8329642" cy="5911873"/>
          </a:xfrm>
        </p:spPr>
        <p:txBody>
          <a:bodyPr>
            <a:normAutofit fontScale="92500" lnSpcReduction="20000"/>
          </a:bodyPr>
          <a:lstStyle/>
          <a:p>
            <a:pPr marL="0" indent="342900">
              <a:lnSpc>
                <a:spcPct val="120000"/>
              </a:lnSpc>
              <a:spcBef>
                <a:spcPts val="0"/>
              </a:spcBef>
              <a:buNone/>
            </a:pPr>
            <a:r>
              <a:rPr lang="ru-RU" dirty="0">
                <a:latin typeface="Times New Roman" pitchFamily="18" charset="0"/>
                <a:cs typeface="Times New Roman" pitchFamily="18" charset="0"/>
              </a:rPr>
              <a:t>Метод просеивания пригоден для сухой почвы. Используют набор сит с отверстиями разных диаметров. Сверху максимальный диаметр отверстий, затем средний и самый мелкий на нижнем сите. Метод промывки почвы более трудоемок, требует больших затрат.</a:t>
            </a:r>
          </a:p>
          <a:p>
            <a:pPr marL="0" indent="342900">
              <a:lnSpc>
                <a:spcPct val="120000"/>
              </a:lnSpc>
              <a:spcBef>
                <a:spcPts val="0"/>
              </a:spcBef>
              <a:buNone/>
            </a:pPr>
            <a:r>
              <a:rPr lang="ru-RU" dirty="0">
                <a:latin typeface="Times New Roman" pitchFamily="18" charset="0"/>
                <a:cs typeface="Times New Roman" pitchFamily="18" charset="0"/>
              </a:rPr>
              <a:t>В итоге учета устанавливают:</a:t>
            </a:r>
          </a:p>
          <a:p>
            <a:pPr marL="0" lvl="0" indent="342900">
              <a:lnSpc>
                <a:spcPct val="120000"/>
              </a:lnSpc>
              <a:spcBef>
                <a:spcPts val="0"/>
              </a:spcBef>
              <a:buNone/>
            </a:pPr>
            <a:r>
              <a:rPr lang="ru-RU" dirty="0" smtClean="0">
                <a:latin typeface="Times New Roman" pitchFamily="18" charset="0"/>
                <a:cs typeface="Times New Roman" pitchFamily="18" charset="0"/>
              </a:rPr>
              <a:t>1. среднее </a:t>
            </a:r>
            <a:r>
              <a:rPr lang="ru-RU" dirty="0">
                <a:latin typeface="Times New Roman" pitchFamily="18" charset="0"/>
                <a:cs typeface="Times New Roman" pitchFamily="18" charset="0"/>
              </a:rPr>
              <a:t>число особей, приходящихся на 1м</a:t>
            </a:r>
            <a:r>
              <a:rPr lang="ru-RU" baseline="30000" dirty="0">
                <a:latin typeface="Times New Roman" pitchFamily="18" charset="0"/>
                <a:cs typeface="Times New Roman" pitchFamily="18" charset="0"/>
              </a:rPr>
              <a:t>2</a:t>
            </a:r>
            <a:r>
              <a:rPr lang="ru-RU" dirty="0">
                <a:latin typeface="Times New Roman" pitchFamily="18" charset="0"/>
                <a:cs typeface="Times New Roman" pitchFamily="18" charset="0"/>
              </a:rPr>
              <a:t> данного биотопа;</a:t>
            </a:r>
          </a:p>
          <a:p>
            <a:pPr marL="0" lvl="0" indent="342900">
              <a:lnSpc>
                <a:spcPct val="120000"/>
              </a:lnSpc>
              <a:spcBef>
                <a:spcPts val="0"/>
              </a:spcBef>
              <a:buNone/>
            </a:pPr>
            <a:r>
              <a:rPr lang="ru-RU" dirty="0" smtClean="0">
                <a:latin typeface="Times New Roman" pitchFamily="18" charset="0"/>
                <a:cs typeface="Times New Roman" pitchFamily="18" charset="0"/>
              </a:rPr>
              <a:t>2. % </a:t>
            </a:r>
            <a:r>
              <a:rPr lang="ru-RU" dirty="0">
                <a:latin typeface="Times New Roman" pitchFamily="18" charset="0"/>
                <a:cs typeface="Times New Roman" pitchFamily="18" charset="0"/>
              </a:rPr>
              <a:t>особей, приходящихся в момент обследования на каждый слой почвы;</a:t>
            </a:r>
          </a:p>
          <a:p>
            <a:pPr marL="0" lvl="0" indent="342900">
              <a:lnSpc>
                <a:spcPct val="120000"/>
              </a:lnSpc>
              <a:spcBef>
                <a:spcPts val="0"/>
              </a:spcBef>
              <a:buNone/>
            </a:pPr>
            <a:r>
              <a:rPr lang="ru-RU" dirty="0" smtClean="0">
                <a:latin typeface="Times New Roman" pitchFamily="18" charset="0"/>
                <a:cs typeface="Times New Roman" pitchFamily="18" charset="0"/>
              </a:rPr>
              <a:t>3. соотношение </a:t>
            </a:r>
            <a:r>
              <a:rPr lang="ru-RU" dirty="0">
                <a:latin typeface="Times New Roman" pitchFamily="18" charset="0"/>
                <a:cs typeface="Times New Roman" pitchFamily="18" charset="0"/>
              </a:rPr>
              <a:t>в % стадий онтогенеза;</a:t>
            </a:r>
          </a:p>
          <a:p>
            <a:pPr marL="0" lvl="0" indent="342900">
              <a:lnSpc>
                <a:spcPct val="120000"/>
              </a:lnSpc>
              <a:spcBef>
                <a:spcPts val="0"/>
              </a:spcBef>
              <a:buNone/>
            </a:pPr>
            <a:r>
              <a:rPr lang="ru-RU" dirty="0" smtClean="0">
                <a:latin typeface="Times New Roman" pitchFamily="18" charset="0"/>
                <a:cs typeface="Times New Roman" pitchFamily="18" charset="0"/>
              </a:rPr>
              <a:t>4. % </a:t>
            </a:r>
            <a:r>
              <a:rPr lang="ru-RU" dirty="0">
                <a:latin typeface="Times New Roman" pitchFamily="18" charset="0"/>
                <a:cs typeface="Times New Roman" pitchFamily="18" charset="0"/>
              </a:rPr>
              <a:t>пустых проб (без учитываемых объектов);</a:t>
            </a:r>
          </a:p>
          <a:p>
            <a:pPr marL="0" indent="342900">
              <a:lnSpc>
                <a:spcPct val="120000"/>
              </a:lnSpc>
              <a:spcBef>
                <a:spcPts val="0"/>
              </a:spcBef>
              <a:buNone/>
            </a:pPr>
            <a:r>
              <a:rPr lang="ru-RU" dirty="0">
                <a:latin typeface="Times New Roman" pitchFamily="18" charset="0"/>
                <a:cs typeface="Times New Roman" pitchFamily="18" charset="0"/>
              </a:rPr>
              <a:t>Сроки проведения почвенных раскопок определяют в зависимости от их назначения. Осенние и весенние проводят с целью определения состояний популяции и численности ее перед уходом на зимовку и после нее.</a:t>
            </a:r>
          </a:p>
          <a:p>
            <a:pPr marL="0" indent="342900">
              <a:lnSpc>
                <a:spcPct val="120000"/>
              </a:lnSpc>
              <a:spcBef>
                <a:spcPts val="0"/>
              </a:spcBef>
              <a:buNone/>
            </a:pPr>
            <a:r>
              <a:rPr lang="ru-RU" dirty="0">
                <a:latin typeface="Times New Roman" pitchFamily="18" charset="0"/>
                <a:cs typeface="Times New Roman" pitchFamily="18" charset="0"/>
              </a:rPr>
              <a:t>Для выявления фенологии, активности питания, передвижения особей в разные горизонты почвы проводят периодические учеты по декадам.</a:t>
            </a:r>
          </a:p>
          <a:p>
            <a:endParaRPr lang="ru-RU"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57166"/>
            <a:ext cx="8258204" cy="5768997"/>
          </a:xfrm>
        </p:spPr>
        <p:txBody>
          <a:bodyPr>
            <a:normAutofit fontScale="8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3. Для учета вредителей, обитающих на почве</a:t>
            </a:r>
            <a:r>
              <a:rPr lang="ru-RU" dirty="0" smtClean="0">
                <a:latin typeface="Times New Roman" pitchFamily="18" charset="0"/>
                <a:cs typeface="Times New Roman" pitchFamily="18" charset="0"/>
              </a:rPr>
              <a:t>, используют почвенные ловушки (0,5 л банки), закопанные в почву вровень с верхним краем. Над банкой устанавливают прикрытия из тонкой жести на ножках с наклоном в одну сторону. Они должны отстоять от краев банки на 3-5 см. Их назначение – защитить банку от прямых солнечных лучей и дождя. Устанавливают через 10-15 м друг от друга, фиксируют насекомых 2-4% формалином. Можно использовать канавки длиной 1-5 м, глубиной и шириной по 30 см. Стенки должны быть отвесными и гладкими. Эти способы вылова применяют для учета долгоносиков, мертвоедов, чернотелок, жужелиц. Количество почвенных ловушек и ловчих канавок - 1-2 на каждые 5 га обследуемого биотопа. Их осматривают ежедневно в период учета утром и вечером. При осмотре извлекают пойманных насекомых и подсчитывают их суммарно по каждому биотопу. В итоге высчитывают для каждого биотопа среднюю </a:t>
            </a:r>
            <a:r>
              <a:rPr lang="ru-RU" dirty="0" err="1" smtClean="0">
                <a:latin typeface="Times New Roman" pitchFamily="18" charset="0"/>
                <a:cs typeface="Times New Roman" pitchFamily="18" charset="0"/>
              </a:rPr>
              <a:t>попадаемость</a:t>
            </a:r>
            <a:r>
              <a:rPr lang="ru-RU" dirty="0" smtClean="0">
                <a:latin typeface="Times New Roman" pitchFamily="18" charset="0"/>
                <a:cs typeface="Times New Roman" pitchFamily="18" charset="0"/>
              </a:rPr>
              <a:t> учитываемых видов за сутки в период проведения учета на 1 ловушку или 1м канавки и выделяют периоды с разной интенсивностью вылова ниже и выше среднего уровня.</a:t>
            </a:r>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p:txBody>
          <a:bodyPr/>
          <a:lstStyle/>
          <a:p>
            <a:pPr marL="0" indent="342900">
              <a:spcBef>
                <a:spcPts val="0"/>
              </a:spcBef>
              <a:buNone/>
            </a:pPr>
            <a:r>
              <a:rPr lang="ru-RU" dirty="0" smtClean="0">
                <a:latin typeface="Times New Roman" pitchFamily="18" charset="0"/>
                <a:cs typeface="Times New Roman" pitchFamily="18" charset="0"/>
              </a:rPr>
              <a:t>Виды, обитающие на почве, можно учитывать на пробных площадках. Их ограничивают рамкой 50х50см или 100х100 см, накладывая рамку на почву, подсчитывают и записывают количество видимых в ее пределах особей. Учеты проводят в утренние часы (когда насекомые менее подвижны) 1 проба – 5 га.</a:t>
            </a:r>
          </a:p>
          <a:p>
            <a:pPr>
              <a:buNone/>
            </a:pP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85728"/>
            <a:ext cx="8258204" cy="5840435"/>
          </a:xfrm>
        </p:spPr>
        <p:txBody>
          <a:bodyPr>
            <a:normAutofit lnSpcReduction="10000"/>
          </a:bodyPr>
          <a:lstStyle/>
          <a:p>
            <a:pPr marL="0" indent="342900">
              <a:lnSpc>
                <a:spcPct val="120000"/>
              </a:lnSpc>
              <a:spcBef>
                <a:spcPts val="0"/>
              </a:spcBef>
              <a:buNone/>
            </a:pPr>
            <a:r>
              <a:rPr lang="ru-RU" b="1" dirty="0" smtClean="0">
                <a:latin typeface="Times New Roman" pitchFamily="18" charset="0"/>
                <a:cs typeface="Times New Roman" pitchFamily="18" charset="0"/>
              </a:rPr>
              <a:t>4. Учет вредителей, обитающих на растениях.</a:t>
            </a:r>
          </a:p>
          <a:p>
            <a:pPr marL="0" indent="342900">
              <a:lnSpc>
                <a:spcPct val="120000"/>
              </a:lnSpc>
              <a:spcBef>
                <a:spcPts val="0"/>
              </a:spcBef>
              <a:buNone/>
            </a:pPr>
            <a:r>
              <a:rPr lang="ru-RU" dirty="0" smtClean="0">
                <a:latin typeface="Times New Roman" pitchFamily="18" charset="0"/>
                <a:cs typeface="Times New Roman" pitchFamily="18" charset="0"/>
              </a:rPr>
              <a:t>Учеты проводят на площадках 50х50. Квадратную рамку накладывают на почву так, чтобы ею охватывались растения, типичные для данного биотопа (часть рядков свеклы, зерновых, картофеля) и междурядья. Подсчитывают всех попавших на глаза вредителей и упавших на поверхность почвы в пределах рамки. (Учет хлебных клопов, жуков, </a:t>
            </a:r>
            <a:r>
              <a:rPr lang="ru-RU" dirty="0" err="1" smtClean="0">
                <a:latin typeface="Times New Roman" pitchFamily="18" charset="0"/>
                <a:cs typeface="Times New Roman" pitchFamily="18" charset="0"/>
              </a:rPr>
              <a:t>пьявиц</a:t>
            </a:r>
            <a:r>
              <a:rPr lang="ru-RU" dirty="0" smtClean="0">
                <a:latin typeface="Times New Roman" pitchFamily="18" charset="0"/>
                <a:cs typeface="Times New Roman" pitchFamily="18" charset="0"/>
              </a:rPr>
              <a:t>, жужелиц, гусениц лугового мотылька, капустной совки, долгоносиков, колорадского жука.) Количество проб зависит от площади – из расчета 2 пробы 1 га. Учет проводят утром (насекомые менее подвижны). Устанавливают среднюю плотность особей в биотопе на 1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а также соотношение возрастных групп (фаз развития) в период учета в %.</a:t>
            </a:r>
            <a:endParaRPr lang="ru-RU"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571480"/>
            <a:ext cx="8258204" cy="5554683"/>
          </a:xfrm>
        </p:spPr>
        <p:txBody>
          <a:bodyPr>
            <a:normAutofit/>
          </a:bodyPr>
          <a:lstStyle/>
          <a:p>
            <a:pPr marL="0" indent="342900">
              <a:lnSpc>
                <a:spcPct val="110000"/>
              </a:lnSpc>
              <a:spcBef>
                <a:spcPts val="0"/>
              </a:spcBef>
              <a:buNone/>
            </a:pPr>
            <a:r>
              <a:rPr lang="ru-RU" dirty="0" smtClean="0">
                <a:latin typeface="Times New Roman" pitchFamily="18" charset="0"/>
                <a:cs typeface="Times New Roman" pitchFamily="18" charset="0"/>
              </a:rPr>
              <a:t>Мелких и прыгающих насекомых (преимущественно блошек) учитывают на растениях и поверхности почвы с помощью ящика </a:t>
            </a:r>
            <a:r>
              <a:rPr lang="ru-RU" dirty="0" err="1" smtClean="0">
                <a:latin typeface="Times New Roman" pitchFamily="18" charset="0"/>
                <a:cs typeface="Times New Roman" pitchFamily="18" charset="0"/>
              </a:rPr>
              <a:t>Петлюка</a:t>
            </a:r>
            <a:r>
              <a:rPr lang="ru-RU" dirty="0" smtClean="0">
                <a:latin typeface="Times New Roman" pitchFamily="18" charset="0"/>
                <a:cs typeface="Times New Roman" pitchFamily="18" charset="0"/>
              </a:rPr>
              <a:t>. Его изготавливают из деревянных реек в виде четырехугольной усеченной пирамиды, стенки которой (высота 40 см), обтягиваются двойным слоем марли. Меньшим нижним основанием имеющим размером 50х50 см (0,25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пирамиду устанавливают на почву. При этом необходимо охватить рядки посева и междурядья. Вредители, оказавшиеся в пространстве ограниченном нижней рамкой, при попытке выпрыгнуть запутываются в марле, которую снимают при учете. Учеты проводят утром или в прохладные дни (2 пробы на 1 га).</a:t>
            </a:r>
            <a:endParaRPr lang="ru-RU"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500042"/>
            <a:ext cx="8543956" cy="5626121"/>
          </a:xfrm>
        </p:spPr>
        <p:txBody>
          <a:bodyPr>
            <a:normAutofit/>
          </a:bodyPr>
          <a:lstStyle/>
          <a:p>
            <a:pPr marL="0" indent="342900">
              <a:lnSpc>
                <a:spcPct val="120000"/>
              </a:lnSpc>
              <a:spcBef>
                <a:spcPts val="0"/>
              </a:spcBef>
              <a:buNone/>
            </a:pPr>
            <a:r>
              <a:rPr lang="ru-RU" dirty="0" smtClean="0">
                <a:latin typeface="Times New Roman" pitchFamily="18" charset="0"/>
                <a:cs typeface="Times New Roman" pitchFamily="18" charset="0"/>
              </a:rPr>
              <a:t>Учет мелких форм или яйцекладок, встречающихся на растениях (блошки, клопы-слепняки, щитоноски, минирующие мухи, яйцекладки совок, клопов, мотыльков), при рядковом посеве проводят на отрезках рядка длиной от 25 см до 100см. Вдоль рядка кладут линейку заданной длины, затем приступают к тщательному последовательному осмотру растений и подсчету вредителей. Учет в расчете на 1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Перерасчет данных по отрезкам рядков посева производят с учетом ширины междурядья. Так, при междурядьях 40-42 см – 1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охватывает длину рядка суммарно в 2,5 м, а при ширине междурядья 10-12 см соответственно 10 или 8 м.</a:t>
            </a:r>
          </a:p>
          <a:p>
            <a:pPr>
              <a:buNone/>
            </a:pP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банки.jpg"/>
          <p:cNvPicPr>
            <a:picLocks noGrp="1" noChangeAspect="1"/>
          </p:cNvPicPr>
          <p:nvPr>
            <p:ph sz="quarter" idx="1"/>
          </p:nvPr>
        </p:nvPicPr>
        <p:blipFill>
          <a:blip r:embed="rId2"/>
          <a:stretch>
            <a:fillRect/>
          </a:stretch>
        </p:blipFill>
        <p:spPr>
          <a:xfrm>
            <a:off x="142844" y="0"/>
            <a:ext cx="5072098" cy="2434200"/>
          </a:xfrm>
        </p:spPr>
      </p:pic>
      <p:pic>
        <p:nvPicPr>
          <p:cNvPr id="1026" name="Picture 2"/>
          <p:cNvPicPr>
            <a:picLocks noChangeAspect="1" noChangeArrowheads="1"/>
          </p:cNvPicPr>
          <p:nvPr/>
        </p:nvPicPr>
        <p:blipFill>
          <a:blip r:embed="rId3"/>
          <a:srcRect/>
          <a:stretch>
            <a:fillRect/>
          </a:stretch>
        </p:blipFill>
        <p:spPr bwMode="auto">
          <a:xfrm>
            <a:off x="5715008" y="0"/>
            <a:ext cx="3262322" cy="407246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0" y="2714620"/>
            <a:ext cx="4821249" cy="321256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4786314" y="3857628"/>
            <a:ext cx="4149577" cy="2747942"/>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ящик.gif"/>
          <p:cNvPicPr>
            <a:picLocks noGrp="1" noChangeAspect="1"/>
          </p:cNvPicPr>
          <p:nvPr>
            <p:ph sz="quarter" idx="1"/>
          </p:nvPr>
        </p:nvPicPr>
        <p:blipFill>
          <a:blip r:embed="rId2"/>
          <a:stretch>
            <a:fillRect/>
          </a:stretch>
        </p:blipFill>
        <p:spPr>
          <a:xfrm>
            <a:off x="785786" y="1785926"/>
            <a:ext cx="6887083" cy="321692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428604"/>
            <a:ext cx="8543956" cy="6072230"/>
          </a:xfrm>
        </p:spPr>
        <p:txBody>
          <a:bodyPr>
            <a:normAutofit fontScale="92500"/>
          </a:bodyPr>
          <a:lstStyle/>
          <a:p>
            <a:pPr marL="0" indent="342900">
              <a:lnSpc>
                <a:spcPct val="120000"/>
              </a:lnSpc>
              <a:spcBef>
                <a:spcPts val="0"/>
              </a:spcBef>
              <a:buNone/>
            </a:pPr>
            <a:r>
              <a:rPr lang="ru-RU" dirty="0" smtClean="0">
                <a:latin typeface="Times New Roman" pitchFamily="18" charset="0"/>
                <a:cs typeface="Times New Roman" pitchFamily="18" charset="0"/>
              </a:rPr>
              <a:t>На пропашных культурах при учетах малоподвижных форм на растениях берут 10 проб по 10 растений или 20 проб по 5 растений. Устанавливают количество особей на 100 растений. Если известно число растений на 1 га, подсчитывают количество вредителей на 1 га. Пробы располагают по 2 диагоналям поля. Для некоторых видов, не поддающихся визуальному учету, применяют метод </a:t>
            </a:r>
            <a:r>
              <a:rPr lang="ru-RU" dirty="0" err="1" smtClean="0">
                <a:latin typeface="Times New Roman" pitchFamily="18" charset="0"/>
                <a:cs typeface="Times New Roman" pitchFamily="18" charset="0"/>
              </a:rPr>
              <a:t>стряхивания</a:t>
            </a:r>
            <a:r>
              <a:rPr lang="ru-RU" dirty="0" smtClean="0">
                <a:latin typeface="Times New Roman" pitchFamily="18" charset="0"/>
                <a:cs typeface="Times New Roman" pitchFamily="18" charset="0"/>
              </a:rPr>
              <a:t> их с растений. С невысоких полевых культур насекомых стряхивают в сачок. Для этого стебли и цветоносы наклоняют над сачком и отряхивают. Затем извлекают вредителей и подсчитывают. Берут по 5 растений в 20 местах. Подсчитывают количество особей на 100 растений (рапсовый цветоед). На деревьях и кустарниках учитывают мелких хрущей, яблонного цветоеда (подстилают брезент). Учет проводят утром в расчёте на 1 дерево.</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500042"/>
            <a:ext cx="8258204" cy="5626121"/>
          </a:xfrm>
        </p:spPr>
        <p:txBody>
          <a:bodyPr>
            <a:normAutofit/>
          </a:bodyPr>
          <a:lstStyle/>
          <a:p>
            <a:pPr>
              <a:buNone/>
            </a:pPr>
            <a:r>
              <a:rPr lang="ru-RU" dirty="0">
                <a:latin typeface="Times New Roman" pitchFamily="18" charset="0"/>
                <a:cs typeface="Times New Roman" pitchFamily="18" charset="0"/>
              </a:rPr>
              <a:t>1</a:t>
            </a:r>
            <a:r>
              <a:rPr lang="ru-RU" dirty="0" smtClean="0">
                <a:latin typeface="Times New Roman" pitchFamily="18" charset="0"/>
                <a:cs typeface="Times New Roman" pitchFamily="18" charset="0"/>
              </a:rPr>
              <a:t>. Организация выявления и методы учета вредителей, болезней и сорняков</a:t>
            </a:r>
          </a:p>
          <a:p>
            <a:pPr>
              <a:buNone/>
            </a:pPr>
            <a:r>
              <a:rPr lang="ru-RU" dirty="0" smtClean="0">
                <a:latin typeface="Times New Roman" pitchFamily="18" charset="0"/>
                <a:cs typeface="Times New Roman" pitchFamily="18" charset="0"/>
              </a:rPr>
              <a:t>2.Учёт </a:t>
            </a:r>
            <a:r>
              <a:rPr lang="ru-RU" dirty="0">
                <a:latin typeface="Times New Roman" pitchFamily="18" charset="0"/>
                <a:cs typeface="Times New Roman" pitchFamily="18" charset="0"/>
              </a:rPr>
              <a:t>численности вредителей, обитающих в почве.</a:t>
            </a:r>
          </a:p>
          <a:p>
            <a:pPr>
              <a:buNone/>
            </a:pPr>
            <a:r>
              <a:rPr lang="ru-RU" dirty="0" smtClean="0">
                <a:latin typeface="Times New Roman" pitchFamily="18" charset="0"/>
                <a:cs typeface="Times New Roman" pitchFamily="18" charset="0"/>
              </a:rPr>
              <a:t>3.Учёт </a:t>
            </a:r>
            <a:r>
              <a:rPr lang="ru-RU" dirty="0">
                <a:latin typeface="Times New Roman" pitchFamily="18" charset="0"/>
                <a:cs typeface="Times New Roman" pitchFamily="18" charset="0"/>
              </a:rPr>
              <a:t>вредителей, обитающих на почве.</a:t>
            </a:r>
          </a:p>
          <a:p>
            <a:pPr>
              <a:buNone/>
            </a:pPr>
            <a:r>
              <a:rPr lang="ru-RU" dirty="0" smtClean="0">
                <a:latin typeface="Times New Roman" pitchFamily="18" charset="0"/>
                <a:cs typeface="Times New Roman" pitchFamily="18" charset="0"/>
              </a:rPr>
              <a:t>4.Учёт </a:t>
            </a:r>
            <a:r>
              <a:rPr lang="ru-RU" dirty="0">
                <a:latin typeface="Times New Roman" pitchFamily="18" charset="0"/>
                <a:cs typeface="Times New Roman" pitchFamily="18" charset="0"/>
              </a:rPr>
              <a:t>вредителей, обитающих на растениях.</a:t>
            </a:r>
          </a:p>
          <a:p>
            <a:pPr>
              <a:buNone/>
            </a:pPr>
            <a:r>
              <a:rPr lang="ru-RU" dirty="0" smtClean="0">
                <a:latin typeface="Times New Roman" pitchFamily="18" charset="0"/>
                <a:cs typeface="Times New Roman" pitchFamily="18" charset="0"/>
              </a:rPr>
              <a:t>5.Учёт </a:t>
            </a:r>
            <a:r>
              <a:rPr lang="ru-RU" dirty="0">
                <a:latin typeface="Times New Roman" pitchFamily="18" charset="0"/>
                <a:cs typeface="Times New Roman" pitchFamily="18" charset="0"/>
              </a:rPr>
              <a:t>вредителей, живущих внутри растений.</a:t>
            </a:r>
          </a:p>
          <a:p>
            <a:pPr>
              <a:buNone/>
            </a:pPr>
            <a:r>
              <a:rPr lang="ru-RU" dirty="0" smtClean="0">
                <a:latin typeface="Times New Roman" pitchFamily="18" charset="0"/>
                <a:cs typeface="Times New Roman" pitchFamily="18" charset="0"/>
              </a:rPr>
              <a:t>6.Учёт </a:t>
            </a:r>
            <a:r>
              <a:rPr lang="ru-RU" dirty="0">
                <a:latin typeface="Times New Roman" pitchFamily="18" charset="0"/>
                <a:cs typeface="Times New Roman" pitchFamily="18" charset="0"/>
              </a:rPr>
              <a:t>вредителей с помощью сачка.</a:t>
            </a:r>
          </a:p>
          <a:p>
            <a:pPr>
              <a:buNone/>
            </a:pPr>
            <a:r>
              <a:rPr lang="ru-RU" dirty="0" smtClean="0">
                <a:latin typeface="Times New Roman" pitchFamily="18" charset="0"/>
                <a:cs typeface="Times New Roman" pitchFamily="18" charset="0"/>
              </a:rPr>
              <a:t>7.Приманочный </a:t>
            </a:r>
            <a:r>
              <a:rPr lang="ru-RU" dirty="0">
                <a:latin typeface="Times New Roman" pitchFamily="18" charset="0"/>
                <a:cs typeface="Times New Roman" pitchFamily="18" charset="0"/>
              </a:rPr>
              <a:t>способ учёта, </a:t>
            </a:r>
            <a:r>
              <a:rPr lang="ru-RU" dirty="0" err="1">
                <a:latin typeface="Times New Roman" pitchFamily="18" charset="0"/>
                <a:cs typeface="Times New Roman" pitchFamily="18" charset="0"/>
              </a:rPr>
              <a:t>светоловушки</a:t>
            </a:r>
            <a:r>
              <a:rPr lang="ru-RU" dirty="0">
                <a:latin typeface="Times New Roman" pitchFamily="18" charset="0"/>
                <a:cs typeface="Times New Roman" pitchFamily="18" charset="0"/>
              </a:rPr>
              <a:t> и </a:t>
            </a:r>
            <a:r>
              <a:rPr lang="ru-RU" dirty="0" err="1">
                <a:latin typeface="Times New Roman" pitchFamily="18" charset="0"/>
                <a:cs typeface="Times New Roman" pitchFamily="18" charset="0"/>
              </a:rPr>
              <a:t>феромонные</a:t>
            </a:r>
            <a:r>
              <a:rPr lang="ru-RU" dirty="0">
                <a:latin typeface="Times New Roman" pitchFamily="18" charset="0"/>
                <a:cs typeface="Times New Roman" pitchFamily="18" charset="0"/>
              </a:rPr>
              <a:t> ловушки.</a:t>
            </a:r>
          </a:p>
          <a:p>
            <a:pPr>
              <a:buNone/>
            </a:pPr>
            <a:r>
              <a:rPr lang="ru-RU" dirty="0" smtClean="0">
                <a:latin typeface="Times New Roman" pitchFamily="18" charset="0"/>
                <a:cs typeface="Times New Roman" pitchFamily="18" charset="0"/>
              </a:rPr>
              <a:t>8.Методы </a:t>
            </a:r>
            <a:r>
              <a:rPr lang="ru-RU" dirty="0">
                <a:latin typeface="Times New Roman" pitchFamily="18" charset="0"/>
                <a:cs typeface="Times New Roman" pitchFamily="18" charset="0"/>
              </a:rPr>
              <a:t>обследования складских помещений.</a:t>
            </a:r>
          </a:p>
          <a:p>
            <a:pPr>
              <a:buNone/>
            </a:pPr>
            <a:r>
              <a:rPr lang="ru-RU" dirty="0" smtClean="0">
                <a:latin typeface="Times New Roman" pitchFamily="18" charset="0"/>
                <a:cs typeface="Times New Roman" pitchFamily="18" charset="0"/>
              </a:rPr>
              <a:t>9.Показатели </a:t>
            </a:r>
            <a:r>
              <a:rPr lang="ru-RU" dirty="0">
                <a:latin typeface="Times New Roman" pitchFamily="18" charset="0"/>
                <a:cs typeface="Times New Roman" pitchFamily="18" charset="0"/>
              </a:rPr>
              <a:t>повреждаемости растений</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10. Учет распространения и развития болезней.</a:t>
            </a:r>
          </a:p>
          <a:p>
            <a:pPr>
              <a:buNone/>
            </a:pPr>
            <a:r>
              <a:rPr lang="ru-RU" dirty="0" smtClean="0">
                <a:latin typeface="Times New Roman" pitchFamily="18" charset="0"/>
                <a:cs typeface="Times New Roman" pitchFamily="18" charset="0"/>
              </a:rPr>
              <a:t>11.</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Методы </a:t>
            </a:r>
            <a:r>
              <a:rPr lang="ru-RU" smtClean="0">
                <a:latin typeface="Times New Roman" pitchFamily="18" charset="0"/>
                <a:cs typeface="Times New Roman" pitchFamily="18" charset="0"/>
              </a:rPr>
              <a:t>учета сорняков.</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01080" cy="6286544"/>
          </a:xfrm>
        </p:spPr>
        <p:txBody>
          <a:bodyPr>
            <a:normAutofit/>
          </a:bodyPr>
          <a:lstStyle/>
          <a:p>
            <a:pPr marL="0" indent="342900">
              <a:lnSpc>
                <a:spcPct val="120000"/>
              </a:lnSpc>
              <a:spcBef>
                <a:spcPts val="0"/>
              </a:spcBef>
              <a:buNone/>
            </a:pPr>
            <a:r>
              <a:rPr lang="ru-RU" sz="2400" b="1" dirty="0" smtClean="0">
                <a:latin typeface="Times New Roman" pitchFamily="18" charset="0"/>
                <a:cs typeface="Times New Roman" pitchFamily="18" charset="0"/>
              </a:rPr>
              <a:t>5. Для учета вредителей, живущих внутри растений проводят вскрытие растений. </a:t>
            </a:r>
          </a:p>
          <a:p>
            <a:pPr marL="0" indent="342900">
              <a:lnSpc>
                <a:spcPct val="120000"/>
              </a:lnSpc>
              <a:spcBef>
                <a:spcPts val="0"/>
              </a:spcBef>
              <a:buNone/>
            </a:pPr>
            <a:r>
              <a:rPr lang="ru-RU" sz="2400" dirty="0" smtClean="0">
                <a:latin typeface="Times New Roman" pitchFamily="18" charset="0"/>
                <a:cs typeface="Times New Roman" pitchFamily="18" charset="0"/>
              </a:rPr>
              <a:t>Этот метод используют для учета личинок злаковых мух, клеверного семяеда, стеблевых блошек, гусениц стеблевой моли, стеблевого мотылька, стеблевых пилильщиков.</a:t>
            </a:r>
          </a:p>
          <a:p>
            <a:pPr marL="0" indent="342900">
              <a:lnSpc>
                <a:spcPct val="120000"/>
              </a:lnSpc>
              <a:spcBef>
                <a:spcPts val="0"/>
              </a:spcBef>
              <a:buNone/>
            </a:pPr>
            <a:r>
              <a:rPr lang="ru-RU" sz="2400" dirty="0" smtClean="0">
                <a:latin typeface="Times New Roman" pitchFamily="18" charset="0"/>
                <a:cs typeface="Times New Roman" pitchFamily="18" charset="0"/>
              </a:rPr>
              <a:t>С каждого учитываемого поля берут не менее10 проб по 0,25 м</a:t>
            </a:r>
            <a:r>
              <a:rPr lang="ru-RU" sz="2400" baseline="30000"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распределяя их равномерно по площади. Растения в пределах каждой пробы срезают или выкапывают, собирают и затем анализируют в лаборатории. В процессе анализа вскрывают стебли, листья и другие части растений </a:t>
            </a:r>
            <a:r>
              <a:rPr lang="ru-RU" sz="2400" dirty="0" err="1" smtClean="0">
                <a:latin typeface="Times New Roman" pitchFamily="18" charset="0"/>
                <a:cs typeface="Times New Roman" pitchFamily="18" charset="0"/>
              </a:rPr>
              <a:t>препаровальной</a:t>
            </a:r>
            <a:r>
              <a:rPr lang="ru-RU" sz="2400" dirty="0" smtClean="0">
                <a:latin typeface="Times New Roman" pitchFamily="18" charset="0"/>
                <a:cs typeface="Times New Roman" pitchFamily="18" charset="0"/>
              </a:rPr>
              <a:t> иглой или лезвием.</a:t>
            </a:r>
          </a:p>
          <a:p>
            <a:pPr marL="0" indent="342900">
              <a:lnSpc>
                <a:spcPct val="120000"/>
              </a:lnSpc>
              <a:spcBef>
                <a:spcPts val="0"/>
              </a:spcBef>
              <a:buNone/>
            </a:pPr>
            <a:endParaRPr lang="ru-RU" sz="2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500042"/>
            <a:ext cx="8258204" cy="5626121"/>
          </a:xfrm>
        </p:spPr>
        <p:txBody>
          <a:bodyPr>
            <a:normAutofit fontScale="92500" lnSpcReduction="10000"/>
          </a:bodyPr>
          <a:lstStyle/>
          <a:p>
            <a:pPr marL="0" indent="342900">
              <a:lnSpc>
                <a:spcPct val="120000"/>
              </a:lnSpc>
              <a:spcBef>
                <a:spcPts val="0"/>
              </a:spcBef>
              <a:buNone/>
            </a:pPr>
            <a:r>
              <a:rPr lang="ru-RU" dirty="0" smtClean="0">
                <a:latin typeface="Times New Roman" pitchFamily="18" charset="0"/>
                <a:cs typeface="Times New Roman" pitchFamily="18" charset="0"/>
              </a:rPr>
              <a:t>При учете выявляют:</a:t>
            </a:r>
          </a:p>
          <a:p>
            <a:pPr marL="0" lvl="0" indent="342900">
              <a:lnSpc>
                <a:spcPct val="120000"/>
              </a:lnSpc>
              <a:spcBef>
                <a:spcPts val="0"/>
              </a:spcBef>
            </a:pPr>
            <a:r>
              <a:rPr lang="ru-RU" dirty="0" smtClean="0">
                <a:latin typeface="Times New Roman" pitchFamily="18" charset="0"/>
                <a:cs typeface="Times New Roman" pitchFamily="18" charset="0"/>
              </a:rPr>
              <a:t>% заселенных вредителей растений;</a:t>
            </a:r>
          </a:p>
          <a:p>
            <a:pPr marL="0" lvl="0" indent="342900">
              <a:lnSpc>
                <a:spcPct val="120000"/>
              </a:lnSpc>
              <a:spcBef>
                <a:spcPts val="0"/>
              </a:spcBef>
            </a:pPr>
            <a:r>
              <a:rPr lang="ru-RU" dirty="0" smtClean="0">
                <a:latin typeface="Times New Roman" pitchFamily="18" charset="0"/>
                <a:cs typeface="Times New Roman" pitchFamily="18" charset="0"/>
              </a:rPr>
              <a:t>среднее количество особей, приходящихся на заселенное растение или 100 растений;</a:t>
            </a:r>
          </a:p>
          <a:p>
            <a:pPr marL="0" lvl="0" indent="342900">
              <a:lnSpc>
                <a:spcPct val="120000"/>
              </a:lnSpc>
              <a:spcBef>
                <a:spcPts val="0"/>
              </a:spcBef>
            </a:pPr>
            <a:r>
              <a:rPr lang="ru-RU" dirty="0" smtClean="0">
                <a:latin typeface="Times New Roman" pitchFamily="18" charset="0"/>
                <a:cs typeface="Times New Roman" pitchFamily="18" charset="0"/>
              </a:rPr>
              <a:t>характер повреждения и повреждаемые части растений (листья, стебли, ветви, </a:t>
            </a:r>
            <a:r>
              <a:rPr lang="ru-RU" dirty="0" err="1" smtClean="0">
                <a:latin typeface="Times New Roman" pitchFamily="18" charset="0"/>
                <a:cs typeface="Times New Roman" pitchFamily="18" charset="0"/>
              </a:rPr>
              <a:t>плодоэлементы</a:t>
            </a:r>
            <a:r>
              <a:rPr lang="ru-RU" dirty="0" smtClean="0">
                <a:latin typeface="Times New Roman" pitchFamily="18" charset="0"/>
                <a:cs typeface="Times New Roman" pitchFamily="18" charset="0"/>
              </a:rPr>
              <a:t>);</a:t>
            </a:r>
          </a:p>
          <a:p>
            <a:pPr marL="0" lvl="0" indent="342900">
              <a:lnSpc>
                <a:spcPct val="120000"/>
              </a:lnSpc>
              <a:spcBef>
                <a:spcPts val="0"/>
              </a:spcBef>
            </a:pPr>
            <a:r>
              <a:rPr lang="ru-RU" dirty="0" smtClean="0">
                <a:latin typeface="Times New Roman" pitchFamily="18" charset="0"/>
                <a:cs typeface="Times New Roman" pitchFamily="18" charset="0"/>
              </a:rPr>
              <a:t>соотношение стадий (%).</a:t>
            </a:r>
          </a:p>
          <a:p>
            <a:pPr marL="0" indent="342900">
              <a:lnSpc>
                <a:spcPct val="120000"/>
              </a:lnSpc>
              <a:spcBef>
                <a:spcPts val="0"/>
              </a:spcBef>
              <a:buNone/>
            </a:pPr>
            <a:r>
              <a:rPr lang="ru-RU" dirty="0" smtClean="0">
                <a:latin typeface="Times New Roman" pitchFamily="18" charset="0"/>
                <a:cs typeface="Times New Roman" pitchFamily="18" charset="0"/>
              </a:rPr>
              <a:t>Для выявления стволовых вредителей и плодовых насаждений (древоточцы, короеды) проводят осмотр штамбов и скелетных ветвей.</a:t>
            </a:r>
          </a:p>
          <a:p>
            <a:pPr marL="0" indent="342900">
              <a:lnSpc>
                <a:spcPct val="120000"/>
              </a:lnSpc>
              <a:spcBef>
                <a:spcPts val="0"/>
              </a:spcBef>
              <a:buNone/>
            </a:pPr>
            <a:r>
              <a:rPr lang="ru-RU" dirty="0" smtClean="0">
                <a:latin typeface="Times New Roman" pitchFamily="18" charset="0"/>
                <a:cs typeface="Times New Roman" pitchFamily="18" charset="0"/>
              </a:rPr>
              <a:t>При установлении повреждаемости учитывают степень угнетенности дерева по наличию сухих веток. Учеты проводят на маршруте, пересекающим сад по 2 диагоналям, обследуя каждое 4-е дерево.</a:t>
            </a:r>
          </a:p>
          <a:p>
            <a:pPr>
              <a:buNone/>
            </a:pP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500042"/>
            <a:ext cx="8258204" cy="5929354"/>
          </a:xfrm>
        </p:spPr>
        <p:txBody>
          <a:bodyPr>
            <a:normAutofit fontScale="8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6. Учет вредителей путем кошения энтомологическим сачком, </a:t>
            </a:r>
            <a:r>
              <a:rPr lang="ru-RU" dirty="0" smtClean="0">
                <a:latin typeface="Times New Roman" pitchFamily="18" charset="0"/>
                <a:cs typeface="Times New Roman" pitchFamily="18" charset="0"/>
              </a:rPr>
              <a:t>применяют для насекомых мелких, теплолюбивых, обитающих на поверхности травянистых растений. Сачком проводят </a:t>
            </a:r>
            <a:r>
              <a:rPr lang="ru-RU" dirty="0" err="1" smtClean="0">
                <a:latin typeface="Times New Roman" pitchFamily="18" charset="0"/>
                <a:cs typeface="Times New Roman" pitchFamily="18" charset="0"/>
              </a:rPr>
              <a:t>однотипичные</a:t>
            </a:r>
            <a:r>
              <a:rPr lang="ru-RU" dirty="0" smtClean="0">
                <a:latin typeface="Times New Roman" pitchFamily="18" charset="0"/>
                <a:cs typeface="Times New Roman" pitchFamily="18" charset="0"/>
              </a:rPr>
              <a:t> движения, охватывая слева направо и затем справа налево ¼ окружности. Ведут сачок так, чтобы открытая его часть соприкасалась с поверхностью растительности. Движения должны быть равномерными, неторопливыми, но и не настолько медленными, чтобы насекомые могли выпрыгнуть из сачка - это кошение. После каждого взмаха делают шаг вперёд. Направление движения при кошении сачком против ветра или против света. Учет проводят в одни и те же часы одним человеком. 1 проба до 25 взмахов сачком. После каждой пробы объекты помещают в морилку. Берут 4 пробы, что составляет 100 взмахов сачком. Кошение проводят систематически в 3, 5, 10 день. Высчитывают среднее число особей на 10 или 100 взмахов сачком, а также указывают фенологические данные и соотношение стадий онтогенеза. (Учет численности хлебных пилильщиков, злаковых мух.)</a:t>
            </a:r>
          </a:p>
          <a:p>
            <a:pPr marL="0" indent="342900">
              <a:lnSpc>
                <a:spcPct val="120000"/>
              </a:lnSpc>
              <a:spcBef>
                <a:spcPts val="0"/>
              </a:spcBef>
              <a:buNone/>
            </a:pPr>
            <a:r>
              <a:rPr lang="ru-RU" dirty="0" smtClean="0">
                <a:latin typeface="Times New Roman" pitchFamily="18" charset="0"/>
                <a:cs typeface="Times New Roman" pitchFamily="18" charset="0"/>
              </a:rPr>
              <a:t>Выбор сроков учетов определяют на основе многолетних данных и фенологии объекта, по экологическим показателям или расчетам фенологии по суммам эффективных температур.</a:t>
            </a:r>
          </a:p>
          <a:p>
            <a:pPr>
              <a:buNone/>
            </a:pP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428604"/>
            <a:ext cx="8258204" cy="5697559"/>
          </a:xfrm>
        </p:spPr>
        <p:txBody>
          <a:bodyPr>
            <a:normAutofit fontScale="850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7</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Приманочный метод учета </a:t>
            </a:r>
            <a:r>
              <a:rPr lang="ru-RU" dirty="0" smtClean="0">
                <a:latin typeface="Times New Roman" pitchFamily="18" charset="0"/>
                <a:cs typeface="Times New Roman" pitchFamily="18" charset="0"/>
              </a:rPr>
              <a:t>используется для привлечения и концентрации на приманке многих насекомых (совки, щелкуны), которых затем собирают, определяют и подсчитывают при периодических просмотрах приманок. Совки летят на запах патоки, которую готовят следующим образом: 3 л патоки, 3 л воды, 1 кг ржаной муки и 100 г дрожжей ставят в теплое место на 2-ое суток, затем доливают 10 л патоки и 10 л воды, размешивают и разливают в корытца. Корытца устанавливают из расчета не более 5 штук на 1 га. Ежедневно утром бабочек подсчитывают, собирают, и устанавливают: 1) видовой состав; 2) численность доминирующих видов в среднем на корытце за ночь; 3) соотношение полов.</a:t>
            </a:r>
          </a:p>
          <a:p>
            <a:pPr marL="0" indent="342900">
              <a:lnSpc>
                <a:spcPct val="120000"/>
              </a:lnSpc>
              <a:spcBef>
                <a:spcPts val="0"/>
              </a:spcBef>
              <a:buNone/>
            </a:pPr>
            <a:r>
              <a:rPr lang="ru-RU" dirty="0" smtClean="0">
                <a:latin typeface="Times New Roman" pitchFamily="18" charset="0"/>
                <a:cs typeface="Times New Roman" pitchFamily="18" charset="0"/>
              </a:rPr>
              <a:t>Для учета щелкунов и совок можно использовать </a:t>
            </a:r>
            <a:r>
              <a:rPr lang="ru-RU" dirty="0" err="1" smtClean="0">
                <a:latin typeface="Times New Roman" pitchFamily="18" charset="0"/>
                <a:cs typeface="Times New Roman" pitchFamily="18" charset="0"/>
              </a:rPr>
              <a:t>феромонные</a:t>
            </a:r>
            <a:r>
              <a:rPr lang="ru-RU" dirty="0" smtClean="0">
                <a:latin typeface="Times New Roman" pitchFamily="18" charset="0"/>
                <a:cs typeface="Times New Roman" pitchFamily="18" charset="0"/>
              </a:rPr>
              <a:t> ловушки типа «Эстрон – 3», изготовленные из полистирола в виде полого конуса. В верхней части ловушки находится камера, куда помещают источник </a:t>
            </a:r>
            <a:r>
              <a:rPr lang="ru-RU" dirty="0" err="1" smtClean="0">
                <a:latin typeface="Times New Roman" pitchFamily="18" charset="0"/>
                <a:cs typeface="Times New Roman" pitchFamily="18" charset="0"/>
              </a:rPr>
              <a:t>феромона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Феромонные</a:t>
            </a:r>
            <a:r>
              <a:rPr lang="ru-RU" dirty="0" smtClean="0">
                <a:latin typeface="Times New Roman" pitchFamily="18" charset="0"/>
                <a:cs typeface="Times New Roman" pitchFamily="18" charset="0"/>
              </a:rPr>
              <a:t> ловушки устанавливают на поверхности почвы из расчета 1 ловушка на 10 га не ближе, чем на 100 м одна от другой.</a:t>
            </a:r>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57166"/>
            <a:ext cx="8258204" cy="5768997"/>
          </a:xfrm>
        </p:spPr>
        <p:txBody>
          <a:bodyPr>
            <a:normAutofit/>
          </a:bodyPr>
          <a:lstStyle/>
          <a:p>
            <a:pPr marL="0" indent="342900">
              <a:lnSpc>
                <a:spcPct val="110000"/>
              </a:lnSpc>
              <a:spcBef>
                <a:spcPts val="0"/>
              </a:spcBef>
              <a:buNone/>
            </a:pPr>
            <a:r>
              <a:rPr lang="ru-RU" dirty="0" smtClean="0">
                <a:latin typeface="Times New Roman" pitchFamily="18" charset="0"/>
                <a:cs typeface="Times New Roman" pitchFamily="18" charset="0"/>
              </a:rPr>
              <a:t>С помощью </a:t>
            </a:r>
            <a:r>
              <a:rPr lang="ru-RU" dirty="0" err="1" smtClean="0">
                <a:latin typeface="Times New Roman" pitchFamily="18" charset="0"/>
                <a:cs typeface="Times New Roman" pitchFamily="18" charset="0"/>
              </a:rPr>
              <a:t>фотоэлектора</a:t>
            </a:r>
            <a:r>
              <a:rPr lang="ru-RU" dirty="0" smtClean="0">
                <a:latin typeface="Times New Roman" pitchFamily="18" charset="0"/>
                <a:cs typeface="Times New Roman" pitchFamily="18" charset="0"/>
              </a:rPr>
              <a:t> определяется начало выхода насекомых с мест зимовки и их запас (хлебные блошки, злаковые </a:t>
            </a:r>
            <a:r>
              <a:rPr lang="ru-RU" dirty="0" err="1" smtClean="0">
                <a:latin typeface="Times New Roman" pitchFamily="18" charset="0"/>
                <a:cs typeface="Times New Roman" pitchFamily="18" charset="0"/>
              </a:rPr>
              <a:t>трипсы</a:t>
            </a:r>
            <a:r>
              <a:rPr lang="ru-RU" dirty="0" smtClean="0">
                <a:latin typeface="Times New Roman" pitchFamily="18" charset="0"/>
                <a:cs typeface="Times New Roman" pitchFamily="18" charset="0"/>
              </a:rPr>
              <a:t>, божьи коровки). Действие </a:t>
            </a:r>
            <a:r>
              <a:rPr lang="ru-RU" dirty="0" err="1" smtClean="0">
                <a:latin typeface="Times New Roman" pitchFamily="18" charset="0"/>
                <a:cs typeface="Times New Roman" pitchFamily="18" charset="0"/>
              </a:rPr>
              <a:t>фотоэлектора</a:t>
            </a:r>
            <a:r>
              <a:rPr lang="ru-RU" dirty="0" smtClean="0">
                <a:latin typeface="Times New Roman" pitchFamily="18" charset="0"/>
                <a:cs typeface="Times New Roman" pitchFamily="18" charset="0"/>
              </a:rPr>
              <a:t> основано на положительном фототаксисе насекомых. </a:t>
            </a:r>
            <a:r>
              <a:rPr lang="ru-RU" dirty="0" err="1" smtClean="0">
                <a:latin typeface="Times New Roman" pitchFamily="18" charset="0"/>
                <a:cs typeface="Times New Roman" pitchFamily="18" charset="0"/>
              </a:rPr>
              <a:t>Фотоэлектор</a:t>
            </a:r>
            <a:r>
              <a:rPr lang="ru-RU" dirty="0" smtClean="0">
                <a:latin typeface="Times New Roman" pitchFamily="18" charset="0"/>
                <a:cs typeface="Times New Roman" pitchFamily="18" charset="0"/>
              </a:rPr>
              <a:t> представляет собой затемненную камеру с приемником (освещенное отверстие, в которое вставлена стеклянная колба или широкая пробирка). В камеру помещают растительный материал. Насекомые, оказавшиеся в пробе, перемещаются к источнику света и собираются в приемник, затем проводят подсчет вредителей.</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57166"/>
            <a:ext cx="8258204" cy="6143668"/>
          </a:xfrm>
        </p:spPr>
        <p:txBody>
          <a:bodyPr>
            <a:normAutofit fontScale="92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8. Методы обследования складских помещений на заселенность вредителями.</a:t>
            </a:r>
          </a:p>
          <a:p>
            <a:pPr marL="0" indent="342900">
              <a:lnSpc>
                <a:spcPct val="120000"/>
              </a:lnSpc>
              <a:spcBef>
                <a:spcPts val="0"/>
              </a:spcBef>
              <a:buNone/>
            </a:pPr>
            <a:r>
              <a:rPr lang="ru-RU" dirty="0" smtClean="0">
                <a:latin typeface="Times New Roman" pitchFamily="18" charset="0"/>
                <a:cs typeface="Times New Roman" pitchFamily="18" charset="0"/>
              </a:rPr>
              <a:t>Зараженность зерна вредителями хлебных запасов отрицательно сказывается на достоинстве зерна и возможности его хранения. В настоящее время запасы зерна и </a:t>
            </a:r>
            <a:r>
              <a:rPr lang="ru-RU" dirty="0" err="1" smtClean="0">
                <a:latin typeface="Times New Roman" pitchFamily="18" charset="0"/>
                <a:cs typeface="Times New Roman" pitchFamily="18" charset="0"/>
              </a:rPr>
              <a:t>зернопродуктов</a:t>
            </a:r>
            <a:r>
              <a:rPr lang="ru-RU" dirty="0" smtClean="0">
                <a:latin typeface="Times New Roman" pitchFamily="18" charset="0"/>
                <a:cs typeface="Times New Roman" pitchFamily="18" charset="0"/>
              </a:rPr>
              <a:t> систематически контролируются на зараженность. Определяют явную и скрытую форму заражения.</a:t>
            </a:r>
          </a:p>
          <a:p>
            <a:pPr marL="0" indent="342900">
              <a:lnSpc>
                <a:spcPct val="120000"/>
              </a:lnSpc>
              <a:spcBef>
                <a:spcPts val="0"/>
              </a:spcBef>
              <a:buNone/>
            </a:pPr>
            <a:r>
              <a:rPr lang="ru-RU" dirty="0" smtClean="0">
                <a:latin typeface="Times New Roman" pitchFamily="18" charset="0"/>
                <a:cs typeface="Times New Roman" pitchFamily="18" charset="0"/>
              </a:rPr>
              <a:t>Определение явной формы заражения.</a:t>
            </a:r>
          </a:p>
          <a:p>
            <a:pPr marL="0" indent="342900">
              <a:lnSpc>
                <a:spcPct val="120000"/>
              </a:lnSpc>
              <a:spcBef>
                <a:spcPts val="0"/>
              </a:spcBef>
              <a:buNone/>
            </a:pPr>
            <a:r>
              <a:rPr lang="ru-RU" dirty="0" smtClean="0">
                <a:latin typeface="Times New Roman" pitchFamily="18" charset="0"/>
                <a:cs typeface="Times New Roman" pitchFamily="18" charset="0"/>
              </a:rPr>
              <a:t>Зараженность зерна определяют в среднем образе, отобранном в соответствии с действующим стандартом, а при хранении зерна в складах в средних образцах, отобранных послойно из секций, площадью 100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a:t>
            </a:r>
          </a:p>
          <a:p>
            <a:pPr marL="0" indent="342900">
              <a:lnSpc>
                <a:spcPct val="120000"/>
              </a:lnSpc>
              <a:spcBef>
                <a:spcPts val="0"/>
              </a:spcBef>
              <a:buNone/>
            </a:pPr>
            <a:r>
              <a:rPr lang="ru-RU" dirty="0" smtClean="0">
                <a:latin typeface="Times New Roman" pitchFamily="18" charset="0"/>
                <a:cs typeface="Times New Roman" pitchFamily="18" charset="0"/>
              </a:rPr>
              <a:t>Образцы просевают через набор сит, нижнее с ячейками диаметром 1,5, верхнее – диаметром 2,5 мм вручную в течение 2 минут при 120 круговых движениях в 1 минуту. Определяют заражённость крупными видами насекомых (большой мучной хрущак, мавританская козявка).</a:t>
            </a:r>
          </a:p>
          <a:p>
            <a:pPr>
              <a:buNone/>
            </a:pP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285728"/>
            <a:ext cx="8401080" cy="6215106"/>
          </a:xfrm>
        </p:spPr>
        <p:txBody>
          <a:bodyPr>
            <a:normAutofit fontScale="92500"/>
          </a:bodyPr>
          <a:lstStyle/>
          <a:p>
            <a:pPr marL="0" indent="342900">
              <a:lnSpc>
                <a:spcPct val="120000"/>
              </a:lnSpc>
              <a:spcBef>
                <a:spcPts val="0"/>
              </a:spcBef>
              <a:buNone/>
            </a:pPr>
            <a:r>
              <a:rPr lang="ru-RU" dirty="0" smtClean="0">
                <a:latin typeface="Times New Roman" pitchFamily="18" charset="0"/>
                <a:cs typeface="Times New Roman" pitchFamily="18" charset="0"/>
              </a:rPr>
              <a:t>Для этого сход с сита с отверстием 2,5 мм разравнивают тонким слоем на разборной доске и разбирают вручную. Затем просматривают проход на белом стекле (долгоносики и т.д.). Проход через сито с отверстием Д 1,5 мм рассматривают под лупой с увеличением 4-4,5 раза. Заражённость выражают количеством экземпляров живых вредителей на 1 кг зерна.</a:t>
            </a:r>
          </a:p>
          <a:p>
            <a:pPr marL="0" indent="342900">
              <a:lnSpc>
                <a:spcPct val="120000"/>
              </a:lnSpc>
              <a:spcBef>
                <a:spcPts val="0"/>
              </a:spcBef>
            </a:pPr>
            <a:r>
              <a:rPr lang="ru-RU" dirty="0" smtClean="0">
                <a:latin typeface="Times New Roman" pitchFamily="18" charset="0"/>
                <a:cs typeface="Times New Roman" pitchFamily="18" charset="0"/>
              </a:rPr>
              <a:t>1 степень от 1 до 5 экземпляров;</a:t>
            </a:r>
          </a:p>
          <a:p>
            <a:pPr marL="0" indent="342900">
              <a:lnSpc>
                <a:spcPct val="120000"/>
              </a:lnSpc>
              <a:spcBef>
                <a:spcPts val="0"/>
              </a:spcBef>
            </a:pPr>
            <a:r>
              <a:rPr lang="ru-RU" dirty="0" smtClean="0">
                <a:latin typeface="Times New Roman" pitchFamily="18" charset="0"/>
                <a:cs typeface="Times New Roman" pitchFamily="18" charset="0"/>
              </a:rPr>
              <a:t>2 степень от 6 до 10 экз.</a:t>
            </a:r>
          </a:p>
          <a:p>
            <a:pPr marL="0" indent="342900">
              <a:lnSpc>
                <a:spcPct val="120000"/>
              </a:lnSpc>
              <a:spcBef>
                <a:spcPts val="0"/>
              </a:spcBef>
            </a:pPr>
            <a:r>
              <a:rPr lang="ru-RU" dirty="0" smtClean="0">
                <a:latin typeface="Times New Roman" pitchFamily="18" charset="0"/>
                <a:cs typeface="Times New Roman" pitchFamily="18" charset="0"/>
              </a:rPr>
              <a:t>3 степень свыше 10 экз.</a:t>
            </a:r>
          </a:p>
          <a:p>
            <a:pPr marL="0" indent="342900">
              <a:lnSpc>
                <a:spcPct val="120000"/>
              </a:lnSpc>
              <a:spcBef>
                <a:spcPts val="0"/>
              </a:spcBef>
              <a:buNone/>
            </a:pPr>
            <a:r>
              <a:rPr lang="ru-RU" dirty="0" smtClean="0">
                <a:latin typeface="Times New Roman" pitchFamily="18" charset="0"/>
                <a:cs typeface="Times New Roman" pitchFamily="18" charset="0"/>
              </a:rPr>
              <a:t>Скрытая форма заражённости определяется раскалыванием вдоль по бороздке 50 целых зёрен, отобранных без выбора из среднего образца. Расколотые зёрна просматривают под лупой. Зёрна, в которых обнаружены личинки, куколки и жуки, считаются заражёнными. Заражённые зёрна подсчитывают и выражают в процентах к количеству взятых зёрен.</a:t>
            </a:r>
          </a:p>
          <a:p>
            <a:pPr>
              <a:buNone/>
            </a:pP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142852"/>
            <a:ext cx="8258204" cy="5983311"/>
          </a:xfrm>
        </p:spPr>
        <p:txBody>
          <a:bodyPr>
            <a:normAutofit fontScale="92500" lnSpcReduction="20000"/>
          </a:bodyPr>
          <a:lstStyle/>
          <a:p>
            <a:pPr marL="0" indent="342900">
              <a:lnSpc>
                <a:spcPct val="120000"/>
              </a:lnSpc>
              <a:spcBef>
                <a:spcPts val="0"/>
              </a:spcBef>
              <a:buNone/>
            </a:pPr>
            <a:r>
              <a:rPr lang="ru-RU" dirty="0" smtClean="0">
                <a:latin typeface="Times New Roman" pitchFamily="18" charset="0"/>
                <a:cs typeface="Times New Roman" pitchFamily="18" charset="0"/>
              </a:rPr>
              <a:t>Скрытую форму заражённости определяют методом, основанным на окрашивании пробочек. Этими пробочками жуки закрывают ямки, в которые откладывают яйца. Из среднего образца выделяют и взвешивают 15 г ± 0,01 г. Зерно очищают от примесей, битых и изъеденных зерен и высыпают на чистую сетку. Сетку с зерном погружают на 1 минуту в чашку с водой при температуре 30</a:t>
            </a:r>
            <a:r>
              <a:rPr lang="ru-RU" baseline="30000" dirty="0" smtClean="0">
                <a:latin typeface="Times New Roman" pitchFamily="18" charset="0"/>
                <a:cs typeface="Times New Roman" pitchFamily="18" charset="0"/>
              </a:rPr>
              <a:t>0</a:t>
            </a:r>
            <a:r>
              <a:rPr lang="ru-RU" dirty="0" smtClean="0">
                <a:latin typeface="Times New Roman" pitchFamily="18" charset="0"/>
                <a:cs typeface="Times New Roman" pitchFamily="18" charset="0"/>
              </a:rPr>
              <a:t>С. При этом пробочки разбухают. Затем сетку переносят на 20-30 сек. в свежеприготовленный 1% раствор KMnO</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(на 1 л воды 10 г перманганата). Его излишек с поверхности зерна удаляют, погружая зерно на 20-30 сек в раствор H</a:t>
            </a:r>
            <a:r>
              <a:rPr lang="ru-RU" baseline="-25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SO</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 с перекисью водорода (на 100 мл 1% раствора H</a:t>
            </a:r>
            <a:r>
              <a:rPr lang="ru-RU" baseline="-25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SO</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берут 1 мл 3% перекиси водорода (1 л воды – 10,4 г H</a:t>
            </a:r>
            <a:r>
              <a:rPr lang="ru-RU" baseline="-25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SO</a:t>
            </a:r>
            <a:r>
              <a:rPr lang="ru-RU" baseline="-25000" dirty="0" smtClean="0">
                <a:latin typeface="Times New Roman" pitchFamily="18" charset="0"/>
                <a:cs typeface="Times New Roman" pitchFamily="18" charset="0"/>
              </a:rPr>
              <a:t>4</a:t>
            </a:r>
            <a:r>
              <a:rPr lang="ru-RU" dirty="0" smtClean="0">
                <a:latin typeface="Times New Roman" pitchFamily="18" charset="0"/>
                <a:cs typeface="Times New Roman" pitchFamily="18" charset="0"/>
              </a:rPr>
              <a:t>)).</a:t>
            </a:r>
          </a:p>
          <a:p>
            <a:pPr marL="0" indent="342900">
              <a:lnSpc>
                <a:spcPct val="120000"/>
              </a:lnSpc>
              <a:spcBef>
                <a:spcPts val="0"/>
              </a:spcBef>
              <a:buNone/>
            </a:pPr>
            <a:r>
              <a:rPr lang="ru-RU" dirty="0" smtClean="0">
                <a:latin typeface="Times New Roman" pitchFamily="18" charset="0"/>
                <a:cs typeface="Times New Roman" pitchFamily="18" charset="0"/>
              </a:rPr>
              <a:t>Пробочки окрашиваются в черный цвет (без светлой середины) и резко выделяются на поверхности зерна. Зараженное зерно подсчитывают сразу (не давая высохнуть). Скрытую форму пересчитывают на 1 кг зерна. Для этого полученное при анализе число зараженных зерен делят на 3 и умножают на 200.</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85720" y="142852"/>
            <a:ext cx="8401080" cy="5983311"/>
          </a:xfrm>
        </p:spPr>
        <p:txBody>
          <a:bodyPr>
            <a:normAutofit fontScale="92500" lnSpcReduction="20000"/>
          </a:bodyPr>
          <a:lstStyle/>
          <a:p>
            <a:pPr marL="0" indent="342900">
              <a:lnSpc>
                <a:spcPct val="120000"/>
              </a:lnSpc>
              <a:spcBef>
                <a:spcPts val="0"/>
              </a:spcBef>
              <a:buNone/>
            </a:pPr>
            <a:r>
              <a:rPr lang="ru-RU" b="1" dirty="0" smtClean="0">
                <a:latin typeface="Times New Roman" pitchFamily="18" charset="0"/>
                <a:cs typeface="Times New Roman" pitchFamily="18" charset="0"/>
              </a:rPr>
              <a:t>9 Для характеристики вреда, наносимого вредителями, существует несколько специальных терминов.</a:t>
            </a:r>
          </a:p>
          <a:p>
            <a:pPr marL="0" indent="342900">
              <a:lnSpc>
                <a:spcPct val="120000"/>
              </a:lnSpc>
              <a:spcBef>
                <a:spcPts val="0"/>
              </a:spcBef>
              <a:buNone/>
            </a:pPr>
            <a:r>
              <a:rPr lang="ru-RU" b="1" dirty="0" smtClean="0">
                <a:latin typeface="Times New Roman" pitchFamily="18" charset="0"/>
                <a:cs typeface="Times New Roman" pitchFamily="18" charset="0"/>
              </a:rPr>
              <a:t>Повреждение</a:t>
            </a:r>
            <a:r>
              <a:rPr lang="ru-RU" dirty="0" smtClean="0">
                <a:latin typeface="Times New Roman" pitchFamily="18" charset="0"/>
                <a:cs typeface="Times New Roman" pitchFamily="18" charset="0"/>
              </a:rPr>
              <a:t> – определяет наличие вредной деятельности насекомого на данном конкретном участке или в данной зоне. Можно сказать: на этом поле есть или нет повреждения озимой совкой, мертвоедом.</a:t>
            </a:r>
          </a:p>
          <a:p>
            <a:pPr marL="0" indent="342900">
              <a:lnSpc>
                <a:spcPct val="120000"/>
              </a:lnSpc>
              <a:spcBef>
                <a:spcPts val="0"/>
              </a:spcBef>
              <a:buNone/>
            </a:pPr>
            <a:r>
              <a:rPr lang="ru-RU" b="1" dirty="0" smtClean="0">
                <a:latin typeface="Times New Roman" pitchFamily="18" charset="0"/>
                <a:cs typeface="Times New Roman" pitchFamily="18" charset="0"/>
              </a:rPr>
              <a:t>Поврежденность</a:t>
            </a:r>
            <a:r>
              <a:rPr lang="ru-RU" dirty="0" smtClean="0">
                <a:latin typeface="Times New Roman" pitchFamily="18" charset="0"/>
                <a:cs typeface="Times New Roman" pitchFamily="18" charset="0"/>
              </a:rPr>
              <a:t> определяет степень повреждения посевов, насаждений или плодов. Слабая – повреждены отдельные растения, средняя – повреждено около 50 % растений, сильная – повреждено более 50%.</a:t>
            </a:r>
          </a:p>
          <a:p>
            <a:pPr marL="0" indent="342900">
              <a:lnSpc>
                <a:spcPct val="120000"/>
              </a:lnSpc>
              <a:spcBef>
                <a:spcPts val="0"/>
              </a:spcBef>
              <a:buNone/>
            </a:pPr>
            <a:r>
              <a:rPr lang="ru-RU" b="1" dirty="0" smtClean="0">
                <a:latin typeface="Times New Roman" pitchFamily="18" charset="0"/>
                <a:cs typeface="Times New Roman" pitchFamily="18" charset="0"/>
              </a:rPr>
              <a:t>Интенсивность повреждения </a:t>
            </a:r>
            <a:r>
              <a:rPr lang="ru-RU" dirty="0" smtClean="0">
                <a:latin typeface="Times New Roman" pitchFamily="18" charset="0"/>
                <a:cs typeface="Times New Roman" pitchFamily="18" charset="0"/>
              </a:rPr>
              <a:t>определяет степень вредоносности в определенное время, либо определенным вредителем. Так, матовый мертвоед вредит более интенсивно, чем щитоноска.</a:t>
            </a:r>
          </a:p>
          <a:p>
            <a:pPr marL="0" indent="342900">
              <a:lnSpc>
                <a:spcPct val="120000"/>
              </a:lnSpc>
              <a:spcBef>
                <a:spcPts val="0"/>
              </a:spcBef>
              <a:buNone/>
            </a:pP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Вредоносность </a:t>
            </a:r>
            <a:r>
              <a:rPr lang="ru-RU" dirty="0" smtClean="0">
                <a:latin typeface="Times New Roman" pitchFamily="18" charset="0"/>
                <a:cs typeface="Times New Roman" pitchFamily="18" charset="0"/>
              </a:rPr>
              <a:t>определяет способность вредителя вызывать различные повреждения или снижение урожая (шведская муха более вредоносна, чем хлебная блошка).</a:t>
            </a:r>
          </a:p>
          <a:p>
            <a:pPr>
              <a:buNone/>
            </a:pP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71472" y="428604"/>
            <a:ext cx="8115328" cy="5697559"/>
          </a:xfrm>
        </p:spPr>
        <p:txBody>
          <a:bodyPr>
            <a:normAutofit fontScale="92500" lnSpcReduction="10000"/>
          </a:bodyPr>
          <a:lstStyle/>
          <a:p>
            <a:pPr marL="0" indent="342900">
              <a:lnSpc>
                <a:spcPct val="120000"/>
              </a:lnSpc>
              <a:spcBef>
                <a:spcPts val="0"/>
              </a:spcBef>
              <a:buNone/>
            </a:pPr>
            <a:r>
              <a:rPr lang="ru-RU" b="1" dirty="0" smtClean="0">
                <a:latin typeface="Times New Roman" pitchFamily="18" charset="0"/>
                <a:cs typeface="Times New Roman" pitchFamily="18" charset="0"/>
              </a:rPr>
              <a:t>Вред</a:t>
            </a:r>
            <a:r>
              <a:rPr lang="ru-RU" dirty="0" smtClean="0">
                <a:latin typeface="Times New Roman" pitchFamily="18" charset="0"/>
                <a:cs typeface="Times New Roman" pitchFamily="18" charset="0"/>
              </a:rPr>
              <a:t> – это хозяйственное понятие, показывающее снижение урожая на единицу площади в </a:t>
            </a:r>
            <a:r>
              <a:rPr lang="ru-RU" dirty="0" err="1" smtClean="0">
                <a:latin typeface="Times New Roman" pitchFamily="18" charset="0"/>
                <a:cs typeface="Times New Roman" pitchFamily="18" charset="0"/>
              </a:rPr>
              <a:t>ц</a:t>
            </a:r>
            <a:r>
              <a:rPr lang="ru-RU" dirty="0" smtClean="0">
                <a:latin typeface="Times New Roman" pitchFamily="18" charset="0"/>
                <a:cs typeface="Times New Roman" pitchFamily="18" charset="0"/>
              </a:rPr>
              <a:t>. или в рублях.</a:t>
            </a:r>
          </a:p>
          <a:p>
            <a:pPr marL="0" indent="342900">
              <a:lnSpc>
                <a:spcPct val="120000"/>
              </a:lnSpc>
              <a:spcBef>
                <a:spcPts val="0"/>
              </a:spcBef>
              <a:buNone/>
            </a:pPr>
            <a:r>
              <a:rPr lang="ru-RU" b="1" dirty="0" smtClean="0">
                <a:latin typeface="Times New Roman" pitchFamily="18" charset="0"/>
                <a:cs typeface="Times New Roman" pitchFamily="18" charset="0"/>
              </a:rPr>
              <a:t>Коэффициент вредоносности </a:t>
            </a:r>
            <a:r>
              <a:rPr lang="ru-RU" dirty="0" smtClean="0">
                <a:latin typeface="Times New Roman" pitchFamily="18" charset="0"/>
                <a:cs typeface="Times New Roman" pitchFamily="18" charset="0"/>
              </a:rPr>
              <a:t>– это отношение урожая пораженного растения к урожаю нормального, неповрежденного растения, выращенного в %.</a:t>
            </a:r>
          </a:p>
          <a:p>
            <a:pPr marL="0" indent="342900">
              <a:lnSpc>
                <a:spcPct val="120000"/>
              </a:lnSpc>
              <a:spcBef>
                <a:spcPts val="0"/>
              </a:spcBef>
              <a:buNone/>
            </a:pPr>
            <a:r>
              <a:rPr lang="ru-RU" dirty="0" smtClean="0">
                <a:latin typeface="Times New Roman" pitchFamily="18" charset="0"/>
                <a:cs typeface="Times New Roman" pitchFamily="18" charset="0"/>
              </a:rPr>
              <a:t>Характер повреждения.</a:t>
            </a:r>
          </a:p>
          <a:p>
            <a:pPr marL="0" lvl="0" indent="342900">
              <a:lnSpc>
                <a:spcPct val="120000"/>
              </a:lnSpc>
              <a:spcBef>
                <a:spcPts val="0"/>
              </a:spcBef>
              <a:buNone/>
            </a:pPr>
            <a:r>
              <a:rPr lang="ru-RU" b="1" dirty="0" smtClean="0">
                <a:latin typeface="Times New Roman" pitchFamily="18" charset="0"/>
                <a:cs typeface="Times New Roman" pitchFamily="18" charset="0"/>
              </a:rPr>
              <a:t>Анатомический </a:t>
            </a:r>
            <a:r>
              <a:rPr lang="ru-RU" dirty="0" smtClean="0">
                <a:latin typeface="Times New Roman" pitchFamily="18" charset="0"/>
                <a:cs typeface="Times New Roman" pitchFamily="18" charset="0"/>
              </a:rPr>
              <a:t>– когда вредитель уничтожает часть или всю поверхность растения (белянка);</a:t>
            </a:r>
          </a:p>
          <a:p>
            <a:pPr marL="0" lvl="0" indent="342900">
              <a:lnSpc>
                <a:spcPct val="120000"/>
              </a:lnSpc>
              <a:spcBef>
                <a:spcPts val="0"/>
              </a:spcBef>
              <a:buNone/>
            </a:pPr>
            <a:r>
              <a:rPr lang="ru-RU" b="1" dirty="0" smtClean="0">
                <a:latin typeface="Times New Roman" pitchFamily="18" charset="0"/>
                <a:cs typeface="Times New Roman" pitchFamily="18" charset="0"/>
              </a:rPr>
              <a:t>Физиологический </a:t>
            </a:r>
            <a:r>
              <a:rPr lang="ru-RU" dirty="0" smtClean="0">
                <a:latin typeface="Times New Roman" pitchFamily="18" charset="0"/>
                <a:cs typeface="Times New Roman" pitchFamily="18" charset="0"/>
              </a:rPr>
              <a:t>– когда вредитель не уничтожает ткани растений, но приводит к их отмиранию (клопы);</a:t>
            </a:r>
          </a:p>
          <a:p>
            <a:pPr marL="0" lvl="0" indent="342900">
              <a:lnSpc>
                <a:spcPct val="120000"/>
              </a:lnSpc>
              <a:spcBef>
                <a:spcPts val="0"/>
              </a:spcBef>
              <a:buNone/>
            </a:pPr>
            <a:r>
              <a:rPr lang="ru-RU" b="1" dirty="0" smtClean="0">
                <a:latin typeface="Times New Roman" pitchFamily="18" charset="0"/>
                <a:cs typeface="Times New Roman" pitchFamily="18" charset="0"/>
              </a:rPr>
              <a:t>Биологическое</a:t>
            </a:r>
            <a:r>
              <a:rPr lang="ru-RU" dirty="0" smtClean="0">
                <a:latin typeface="Times New Roman" pitchFamily="18" charset="0"/>
                <a:cs typeface="Times New Roman" pitchFamily="18" charset="0"/>
              </a:rPr>
              <a:t> – когда повреждение вызывает либо перерождение тканей (образование галлов, нематода), либо является переносчиком бактериальных и вирусных инфекций (</a:t>
            </a:r>
            <a:r>
              <a:rPr lang="ru-RU" dirty="0" err="1" smtClean="0">
                <a:latin typeface="Times New Roman" pitchFamily="18" charset="0"/>
                <a:cs typeface="Times New Roman" pitchFamily="18" charset="0"/>
              </a:rPr>
              <a:t>цикадки</a:t>
            </a:r>
            <a:r>
              <a:rPr lang="ru-RU" dirty="0" smtClean="0">
                <a:latin typeface="Times New Roman" pitchFamily="18" charset="0"/>
                <a:cs typeface="Times New Roman" pitchFamily="18" charset="0"/>
              </a:rPr>
              <a:t>, клопы).</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285728"/>
            <a:ext cx="8286808" cy="6188224"/>
          </a:xfrm>
        </p:spPr>
        <p:txBody>
          <a:bodyPr/>
          <a:lstStyle/>
          <a:p>
            <a:pPr marL="0" indent="274320">
              <a:spcBef>
                <a:spcPts val="0"/>
              </a:spcBef>
              <a:buNone/>
            </a:pPr>
            <a:r>
              <a:rPr lang="ru-RU" dirty="0" smtClean="0">
                <a:latin typeface="Times New Roman" pitchFamily="18" charset="0"/>
                <a:cs typeface="Times New Roman" pitchFamily="18" charset="0"/>
              </a:rPr>
              <a:t>Для сбора фитосанитарной информации, характеризующей состояние популяции вредных видов в практике фитосанитарного контроля приняты два основных способа обследований: </a:t>
            </a:r>
            <a:r>
              <a:rPr lang="ru-RU" i="1" dirty="0" smtClean="0">
                <a:latin typeface="Times New Roman" pitchFamily="18" charset="0"/>
                <a:cs typeface="Times New Roman" pitchFamily="18" charset="0"/>
              </a:rPr>
              <a:t>маршрутные обследования</a:t>
            </a:r>
            <a:r>
              <a:rPr lang="ru-RU" dirty="0" smtClean="0">
                <a:latin typeface="Times New Roman" pitchFamily="18" charset="0"/>
                <a:cs typeface="Times New Roman" pitchFamily="18" charset="0"/>
              </a:rPr>
              <a:t> и </a:t>
            </a:r>
            <a:r>
              <a:rPr lang="ru-RU" i="1" dirty="0" smtClean="0">
                <a:latin typeface="Times New Roman" pitchFamily="18" charset="0"/>
                <a:cs typeface="Times New Roman" pitchFamily="18" charset="0"/>
              </a:rPr>
              <a:t>детальные учеты.</a:t>
            </a:r>
            <a:endParaRPr lang="ru-RU" dirty="0" smtClean="0">
              <a:latin typeface="Times New Roman" pitchFamily="18" charset="0"/>
              <a:cs typeface="Times New Roman" pitchFamily="18" charset="0"/>
            </a:endParaRPr>
          </a:p>
          <a:p>
            <a:pPr marL="0" indent="274320">
              <a:spcBef>
                <a:spcPts val="0"/>
              </a:spcBef>
              <a:buNone/>
            </a:pPr>
            <a:r>
              <a:rPr lang="ru-RU" dirty="0" smtClean="0">
                <a:latin typeface="Times New Roman" pitchFamily="18" charset="0"/>
                <a:cs typeface="Times New Roman" pitchFamily="18" charset="0"/>
              </a:rPr>
              <a:t>Под </a:t>
            </a:r>
            <a:r>
              <a:rPr lang="ru-RU" i="1" dirty="0" smtClean="0">
                <a:latin typeface="Times New Roman" pitchFamily="18" charset="0"/>
                <a:cs typeface="Times New Roman" pitchFamily="18" charset="0"/>
              </a:rPr>
              <a:t>маршрутным обследованием</a:t>
            </a:r>
            <a:r>
              <a:rPr lang="ru-RU" dirty="0" smtClean="0">
                <a:latin typeface="Times New Roman" pitchFamily="18" charset="0"/>
                <a:cs typeface="Times New Roman" pitchFamily="18" charset="0"/>
              </a:rPr>
              <a:t> понимают обследование посевов в определенном регионе различного масштаба (район, область, республика и т. д.) по заранее установленному маршруту с целью сбора информации о пространственной структуре популяции: определение заселенных и незаселенных вредными видами биотопов (стаций) и их размеров.</a:t>
            </a:r>
          </a:p>
          <a:p>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42852"/>
            <a:ext cx="8715436" cy="6331100"/>
          </a:xfrm>
        </p:spPr>
        <p:txBody>
          <a:bodyPr>
            <a:normAutofit/>
          </a:bodyPr>
          <a:lstStyle/>
          <a:p>
            <a:pPr marL="0" indent="274320">
              <a:lnSpc>
                <a:spcPct val="110000"/>
              </a:lnSpc>
              <a:spcBef>
                <a:spcPts val="0"/>
              </a:spcBef>
              <a:buNone/>
            </a:pPr>
            <a:r>
              <a:rPr lang="ru-RU" b="1" dirty="0" smtClean="0">
                <a:latin typeface="Times New Roman" pitchFamily="18" charset="0"/>
                <a:cs typeface="Times New Roman" pitchFamily="18" charset="0"/>
              </a:rPr>
              <a:t>Учет распространения и развития болезней</a:t>
            </a:r>
          </a:p>
          <a:p>
            <a:pPr marL="0" indent="274320">
              <a:lnSpc>
                <a:spcPct val="110000"/>
              </a:lnSpc>
              <a:spcBef>
                <a:spcPts val="0"/>
              </a:spcBef>
              <a:buNone/>
            </a:pPr>
            <a:r>
              <a:rPr lang="ru-RU" dirty="0" smtClean="0">
                <a:latin typeface="Times New Roman" pitchFamily="18" charset="0"/>
                <a:cs typeface="Times New Roman" pitchFamily="18" charset="0"/>
              </a:rPr>
              <a:t>Учет развития болезней осуществляется в основном 3—4 раза за вегетационный период, начиная с фазы всходов и до созревания урожая. В период всходов определяют, главным образом, </a:t>
            </a:r>
            <a:r>
              <a:rPr lang="ru-RU" dirty="0" err="1" smtClean="0">
                <a:latin typeface="Times New Roman" pitchFamily="18" charset="0"/>
                <a:cs typeface="Times New Roman" pitchFamily="18" charset="0"/>
              </a:rPr>
              <a:t>пораженность</a:t>
            </a:r>
            <a:r>
              <a:rPr lang="ru-RU" dirty="0" smtClean="0">
                <a:latin typeface="Times New Roman" pitchFamily="18" charset="0"/>
                <a:cs typeface="Times New Roman" pitchFamily="18" charset="0"/>
              </a:rPr>
              <a:t> растений от почвенных </a:t>
            </a:r>
            <a:r>
              <a:rPr lang="ru-RU" dirty="0" err="1" smtClean="0">
                <a:latin typeface="Times New Roman" pitchFamily="18" charset="0"/>
                <a:cs typeface="Times New Roman" pitchFamily="18" charset="0"/>
              </a:rPr>
              <a:t>патогенов</a:t>
            </a:r>
            <a:r>
              <a:rPr lang="ru-RU" dirty="0" smtClean="0">
                <a:latin typeface="Times New Roman" pitchFamily="18" charset="0"/>
                <a:cs typeface="Times New Roman" pitchFamily="18" charset="0"/>
              </a:rPr>
              <a:t> или от инфекции, передающейся с зараженными семенами. В период накопления вегетативной массы учитывают проявление всех болезней вегетативных надземных органов, а при формировании урожая — проявление болезней репродуктивных органов.</a:t>
            </a:r>
          </a:p>
          <a:p>
            <a:pPr marL="0" indent="274320">
              <a:lnSpc>
                <a:spcPct val="110000"/>
              </a:lnSpc>
              <a:spcBef>
                <a:spcPts val="0"/>
              </a:spcBef>
              <a:buNone/>
            </a:pPr>
            <a:r>
              <a:rPr lang="ru-RU" dirty="0" smtClean="0">
                <a:latin typeface="Times New Roman" pitchFamily="18" charset="0"/>
                <a:cs typeface="Times New Roman" pitchFamily="18" charset="0"/>
              </a:rPr>
              <a:t>Основными элементами учета являются такие показатели, как распространенность болезни, интенсивность поражения, развитие болезни.</a:t>
            </a:r>
          </a:p>
          <a:p>
            <a:pPr marL="0" indent="274320">
              <a:lnSpc>
                <a:spcPct val="110000"/>
              </a:lnSpc>
              <a:spcBef>
                <a:spcPts val="0"/>
              </a:spcBef>
            </a:pPr>
            <a:endParaRPr lang="ru-RU"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85728"/>
            <a:ext cx="8572560" cy="6188224"/>
          </a:xfrm>
        </p:spPr>
        <p:txBody>
          <a:bodyPr/>
          <a:lstStyle/>
          <a:p>
            <a:pPr marL="0" indent="274320">
              <a:spcBef>
                <a:spcPts val="0"/>
              </a:spcBef>
              <a:buNone/>
            </a:pPr>
            <a:r>
              <a:rPr lang="ru-RU" dirty="0" smtClean="0">
                <a:latin typeface="Times New Roman" pitchFamily="18" charset="0"/>
                <a:cs typeface="Times New Roman" pitchFamily="18" charset="0"/>
              </a:rPr>
              <a:t>При оценке распространенности болезни учитывается количество больных растений по отношению к общему количеству растений в пробе. Результаты учета рассчитываются по формуле</a:t>
            </a:r>
          </a:p>
          <a:p>
            <a:pPr>
              <a:buNone/>
            </a:pPr>
            <a:endParaRPr lang="en-US" dirty="0" smtClean="0">
              <a:latin typeface="Times New Roman" pitchFamily="18" charset="0"/>
              <a:cs typeface="Times New Roman" pitchFamily="18" charset="0"/>
            </a:endParaRPr>
          </a:p>
          <a:p>
            <a:pPr algn="ctr">
              <a:buNone/>
            </a:pPr>
            <a:r>
              <a:rPr lang="ru-RU" b="1" dirty="0" smtClean="0">
                <a:latin typeface="Times New Roman" pitchFamily="18" charset="0"/>
                <a:cs typeface="Times New Roman" pitchFamily="18" charset="0"/>
              </a:rPr>
              <a:t>Р = </a:t>
            </a:r>
            <a:r>
              <a:rPr lang="en-US" b="1" dirty="0" smtClean="0">
                <a:latin typeface="Times New Roman" pitchFamily="18" charset="0"/>
                <a:cs typeface="Times New Roman" pitchFamily="18" charset="0"/>
              </a:rPr>
              <a:t>n</a:t>
            </a:r>
            <a:r>
              <a:rPr lang="ru-RU" b="1" dirty="0" smtClean="0">
                <a:latin typeface="Times New Roman" pitchFamily="18" charset="0"/>
                <a:cs typeface="Times New Roman" pitchFamily="18" charset="0"/>
              </a:rPr>
              <a:t>• 100 / </a:t>
            </a:r>
            <a:r>
              <a:rPr lang="ru-RU" b="1" i="1" dirty="0" smtClean="0">
                <a:latin typeface="Times New Roman" pitchFamily="18" charset="0"/>
                <a:cs typeface="Times New Roman" pitchFamily="18" charset="0"/>
              </a:rPr>
              <a:t>N,</a:t>
            </a:r>
            <a:endParaRPr lang="ru-RU" b="1"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где Р = распространенность болезни, %;</a:t>
            </a:r>
            <a:r>
              <a:rPr lang="en-US"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n</a:t>
            </a:r>
            <a:r>
              <a:rPr lang="ru-RU" i="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количество больных растений в пробе; </a:t>
            </a:r>
            <a:endParaRPr lang="en-US" dirty="0" smtClean="0">
              <a:latin typeface="Times New Roman" pitchFamily="18" charset="0"/>
              <a:cs typeface="Times New Roman" pitchFamily="18" charset="0"/>
            </a:endParaRPr>
          </a:p>
          <a:p>
            <a:pPr>
              <a:buNone/>
            </a:pPr>
            <a:r>
              <a:rPr lang="ru-RU" i="1" dirty="0" smtClean="0">
                <a:latin typeface="Times New Roman" pitchFamily="18" charset="0"/>
                <a:cs typeface="Times New Roman" pitchFamily="18" charset="0"/>
              </a:rPr>
              <a:t>N —</a:t>
            </a:r>
            <a:r>
              <a:rPr lang="ru-RU" dirty="0" smtClean="0">
                <a:latin typeface="Times New Roman" pitchFamily="18" charset="0"/>
                <a:cs typeface="Times New Roman" pitchFamily="18" charset="0"/>
              </a:rPr>
              <a:t> общее число растений в пробе (больных и здоровых).</a:t>
            </a:r>
            <a:endParaRPr lang="ru-RU"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0"/>
            <a:ext cx="8501122" cy="6473952"/>
          </a:xfrm>
        </p:spPr>
        <p:txBody>
          <a:bodyPr>
            <a:normAutofit fontScale="92500" lnSpcReduction="10000"/>
          </a:bodyPr>
          <a:lstStyle/>
          <a:p>
            <a:pPr marL="0" indent="274320">
              <a:lnSpc>
                <a:spcPct val="110000"/>
              </a:lnSpc>
              <a:spcBef>
                <a:spcPts val="0"/>
              </a:spcBef>
              <a:buNone/>
            </a:pPr>
            <a:r>
              <a:rPr lang="ru-RU" dirty="0" smtClean="0">
                <a:latin typeface="Times New Roman" pitchFamily="18" charset="0"/>
                <a:cs typeface="Times New Roman" pitchFamily="18" charset="0"/>
              </a:rPr>
              <a:t>Интенсивность, или степень поражения, — качественный показатель проявления болезни. Он оценивается глазомерно по доли пораженной поверхности растения и выражается в процентах или в баллах. Процентная шкала обычно применяется там, где можно оценить площадь пораженной поверхности. Можно, например, воспользоваться следующей шкалой:</a:t>
            </a:r>
          </a:p>
          <a:p>
            <a:pPr marL="0" indent="274320">
              <a:lnSpc>
                <a:spcPct val="110000"/>
              </a:lnSpc>
              <a:spcBef>
                <a:spcPts val="0"/>
              </a:spcBef>
            </a:pPr>
            <a:r>
              <a:rPr lang="ru-RU" dirty="0" smtClean="0">
                <a:latin typeface="Times New Roman" pitchFamily="18" charset="0"/>
                <a:cs typeface="Times New Roman" pitchFamily="18" charset="0"/>
              </a:rPr>
              <a:t>0 — отсутствие поражения;</a:t>
            </a:r>
          </a:p>
          <a:p>
            <a:pPr marL="0" indent="274320">
              <a:lnSpc>
                <a:spcPct val="110000"/>
              </a:lnSpc>
              <a:spcBef>
                <a:spcPts val="0"/>
              </a:spcBef>
            </a:pPr>
            <a:r>
              <a:rPr lang="ru-RU" dirty="0" smtClean="0">
                <a:latin typeface="Times New Roman" pitchFamily="18" charset="0"/>
                <a:cs typeface="Times New Roman" pitchFamily="18" charset="0"/>
              </a:rPr>
              <a:t>1 — поражено до 10% поверхности растения;</a:t>
            </a:r>
          </a:p>
          <a:p>
            <a:pPr marL="0" indent="274320">
              <a:lnSpc>
                <a:spcPct val="110000"/>
              </a:lnSpc>
              <a:spcBef>
                <a:spcPts val="0"/>
              </a:spcBef>
            </a:pPr>
            <a:r>
              <a:rPr lang="ru-RU" dirty="0" smtClean="0">
                <a:latin typeface="Times New Roman" pitchFamily="18" charset="0"/>
                <a:cs typeface="Times New Roman" pitchFamily="18" charset="0"/>
              </a:rPr>
              <a:t>2 — поражено от 11 до 25% поверхности;</a:t>
            </a:r>
          </a:p>
          <a:p>
            <a:pPr marL="0" indent="274320">
              <a:lnSpc>
                <a:spcPct val="110000"/>
              </a:lnSpc>
              <a:spcBef>
                <a:spcPts val="0"/>
              </a:spcBef>
            </a:pPr>
            <a:r>
              <a:rPr lang="ru-RU" dirty="0" smtClean="0">
                <a:latin typeface="Times New Roman" pitchFamily="18" charset="0"/>
                <a:cs typeface="Times New Roman" pitchFamily="18" charset="0"/>
              </a:rPr>
              <a:t>3 — поражено от 26 до 50% поверхности;</a:t>
            </a:r>
          </a:p>
          <a:p>
            <a:pPr marL="0" indent="274320">
              <a:lnSpc>
                <a:spcPct val="110000"/>
              </a:lnSpc>
              <a:spcBef>
                <a:spcPts val="0"/>
              </a:spcBef>
            </a:pPr>
            <a:r>
              <a:rPr lang="ru-RU" dirty="0" smtClean="0">
                <a:latin typeface="Times New Roman" pitchFamily="18" charset="0"/>
                <a:cs typeface="Times New Roman" pitchFamily="18" charset="0"/>
              </a:rPr>
              <a:t>4 — поражено более 50% поверхности растения.</a:t>
            </a:r>
          </a:p>
          <a:p>
            <a:pPr marL="0" indent="274320">
              <a:lnSpc>
                <a:spcPct val="110000"/>
              </a:lnSpc>
              <a:spcBef>
                <a:spcPts val="0"/>
              </a:spcBef>
              <a:buNone/>
            </a:pPr>
            <a:r>
              <a:rPr lang="ru-RU" dirty="0" smtClean="0">
                <a:latin typeface="Times New Roman" pitchFamily="18" charset="0"/>
                <a:cs typeface="Times New Roman" pitchFamily="18" charset="0"/>
              </a:rPr>
              <a:t>Существуют шкалы с графическим (иллюстративным) изображением интенсивности поражения листьев растений или репродуктивных органов. В качестве примера можно привести графическую шкалу оценки интенсивности поражения пшеницы септориозом (рис. 10.1) или шкалу для оценки поражения листьев злаков мучнистой росой (рис. 10.2). Расчет средней интенсивности поражения растений проводят путем деления суммы баллов поражения растений на количество больных растений в пробе.</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2"/>
          <a:srcRect/>
          <a:stretch>
            <a:fillRect/>
          </a:stretch>
        </p:blipFill>
        <p:spPr bwMode="auto">
          <a:xfrm>
            <a:off x="428596" y="214313"/>
            <a:ext cx="6572296" cy="625951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14290"/>
            <a:ext cx="8786874" cy="6259662"/>
          </a:xfrm>
        </p:spPr>
        <p:txBody>
          <a:bodyPr>
            <a:normAutofit/>
          </a:bodyPr>
          <a:lstStyle/>
          <a:p>
            <a:pPr marL="0" indent="274320">
              <a:spcBef>
                <a:spcPts val="0"/>
              </a:spcBef>
              <a:buNone/>
            </a:pPr>
            <a:r>
              <a:rPr lang="ru-RU" b="1" dirty="0" smtClean="0">
                <a:latin typeface="Times New Roman" pitchFamily="18" charset="0"/>
                <a:cs typeface="Times New Roman" pitchFamily="18" charset="0"/>
              </a:rPr>
              <a:t>Корневые гнили. </a:t>
            </a:r>
            <a:r>
              <a:rPr lang="ru-RU" dirty="0" smtClean="0">
                <a:latin typeface="Times New Roman" pitchFamily="18" charset="0"/>
                <a:cs typeface="Times New Roman" pitchFamily="18" charset="0"/>
              </a:rPr>
              <a:t>Учет проводят в период всходов, в начале цветения и созревании урожая. На всходах определяют процент погибших растений и устанавливают (обычно по шкале) интенсивность поражения всходов. При учете в период цветения и созревания пшеницы на поле отбирают 100 растений (по 10 растений в 10 местах) и рассчитывают распространенность и развитие болезни.</a:t>
            </a:r>
          </a:p>
          <a:p>
            <a:pPr marL="0" indent="274320">
              <a:spcBef>
                <a:spcPts val="0"/>
              </a:spcBef>
              <a:buNone/>
            </a:pPr>
            <a:r>
              <a:rPr lang="ru-RU" b="1" dirty="0" smtClean="0">
                <a:latin typeface="Times New Roman" pitchFamily="18" charset="0"/>
                <a:cs typeface="Times New Roman" pitchFamily="18" charset="0"/>
              </a:rPr>
              <a:t>Ржавчина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Пораженность</a:t>
            </a:r>
            <a:r>
              <a:rPr lang="ru-RU" dirty="0" smtClean="0">
                <a:latin typeface="Times New Roman" pitchFamily="18" charset="0"/>
                <a:cs typeface="Times New Roman" pitchFamily="18" charset="0"/>
              </a:rPr>
              <a:t> ржавчиной оценивают на ранних фазах вегетации (за исключением стеблевой). Определяют процент пораженных растений и среднее количество пустул на один лист. С фазы выхода в трубку в поле собирают 20 проб по 10 растений в пробе. Далее оценивают интенсивность поражения каждого листа по общепринятым шкалам.</a:t>
            </a:r>
            <a:endParaRPr lang="ru-RU"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quarter" idx="1"/>
          </p:nvPr>
        </p:nvSpPr>
        <p:spPr>
          <a:xfrm>
            <a:off x="214282" y="142852"/>
            <a:ext cx="7710518" cy="6331100"/>
          </a:xfrm>
        </p:spPr>
        <p:txBody>
          <a:bodyPr>
            <a:normAutofit fontScale="92500" lnSpcReduction="10000"/>
          </a:bodyPr>
          <a:lstStyle/>
          <a:p>
            <a:endParaRPr lang="en-US" dirty="0" smtClean="0"/>
          </a:p>
          <a:p>
            <a:pPr marL="0" indent="274320">
              <a:lnSpc>
                <a:spcPct val="110000"/>
              </a:lnSpc>
              <a:spcBef>
                <a:spcPts val="0"/>
              </a:spcBef>
              <a:buNone/>
            </a:pPr>
            <a:r>
              <a:rPr lang="ru-RU" b="1" dirty="0" smtClean="0">
                <a:latin typeface="Times New Roman" pitchFamily="18" charset="0"/>
                <a:cs typeface="Times New Roman" pitchFamily="18" charset="0"/>
              </a:rPr>
              <a:t>Мучнистая роса</a:t>
            </a:r>
            <a:r>
              <a:rPr lang="ru-RU" dirty="0" smtClean="0">
                <a:latin typeface="Times New Roman" pitchFamily="18" charset="0"/>
                <a:cs typeface="Times New Roman" pitchFamily="18" charset="0"/>
              </a:rPr>
              <a:t>. Учет развития болезни проводят 3—4 раза, начиная с периода кущения — выхода в трубку и до молочно-восковой спелости. Оценка максимального проявления болезни осуществляется в период колошения — цветения. На поле отбирают по диагонали 20 проб по 10 растений в каждой. В каждой пробе осматривают нс менее 30 листьев. Интенсивность поражения каждого листа определяют по условной шкале.</a:t>
            </a:r>
          </a:p>
          <a:p>
            <a:pPr marL="0" indent="274320">
              <a:lnSpc>
                <a:spcPct val="110000"/>
              </a:lnSpc>
              <a:spcBef>
                <a:spcPts val="0"/>
              </a:spcBef>
              <a:buNone/>
            </a:pPr>
            <a:r>
              <a:rPr lang="ru-RU" b="1" dirty="0" smtClean="0">
                <a:latin typeface="Times New Roman" pitchFamily="18" charset="0"/>
                <a:cs typeface="Times New Roman" pitchFamily="18" charset="0"/>
              </a:rPr>
              <a:t>Пятнистости. </a:t>
            </a:r>
            <a:r>
              <a:rPr lang="ru-RU" dirty="0" smtClean="0">
                <a:latin typeface="Times New Roman" pitchFamily="18" charset="0"/>
                <a:cs typeface="Times New Roman" pitchFamily="18" charset="0"/>
              </a:rPr>
              <a:t>Учитывают от периода всходов до </a:t>
            </a:r>
            <a:r>
              <a:rPr lang="ru-RU" dirty="0" err="1" smtClean="0">
                <a:latin typeface="Times New Roman" pitchFamily="18" charset="0"/>
                <a:cs typeface="Times New Roman" pitchFamily="18" charset="0"/>
              </a:rPr>
              <a:t>молочновосковой</a:t>
            </a:r>
            <a:r>
              <a:rPr lang="ru-RU" dirty="0" smtClean="0">
                <a:latin typeface="Times New Roman" pitchFamily="18" charset="0"/>
                <a:cs typeface="Times New Roman" pitchFamily="18" charset="0"/>
              </a:rPr>
              <a:t> спелости зерна. Для оценки степени поражения можно использовать, например, следующую шкалу:</a:t>
            </a:r>
          </a:p>
          <a:p>
            <a:pPr marL="0" indent="274320">
              <a:lnSpc>
                <a:spcPct val="110000"/>
              </a:lnSpc>
              <a:spcBef>
                <a:spcPts val="0"/>
              </a:spcBef>
            </a:pPr>
            <a:r>
              <a:rPr lang="ru-RU" dirty="0" smtClean="0">
                <a:latin typeface="Times New Roman" pitchFamily="18" charset="0"/>
                <a:cs typeface="Times New Roman" pitchFamily="18" charset="0"/>
              </a:rPr>
              <a:t>0 — признаки поражения отсутствуют;</a:t>
            </a:r>
          </a:p>
          <a:p>
            <a:pPr marL="0" indent="274320">
              <a:lnSpc>
                <a:spcPct val="110000"/>
              </a:lnSpc>
              <a:spcBef>
                <a:spcPts val="0"/>
              </a:spcBef>
            </a:pPr>
            <a:r>
              <a:rPr lang="ru-RU" dirty="0" smtClean="0">
                <a:latin typeface="Times New Roman" pitchFamily="18" charset="0"/>
                <a:cs typeface="Times New Roman" pitchFamily="18" charset="0"/>
              </a:rPr>
              <a:t>1 — поражено до 10% листовой поверхности;</a:t>
            </a:r>
          </a:p>
          <a:p>
            <a:pPr marL="0" indent="274320">
              <a:lnSpc>
                <a:spcPct val="110000"/>
              </a:lnSpc>
              <a:spcBef>
                <a:spcPts val="0"/>
              </a:spcBef>
            </a:pPr>
            <a:r>
              <a:rPr lang="ru-RU" dirty="0" smtClean="0">
                <a:latin typeface="Times New Roman" pitchFamily="18" charset="0"/>
                <a:cs typeface="Times New Roman" pitchFamily="18" charset="0"/>
              </a:rPr>
              <a:t>2 — до 25% листовой поверхности;</a:t>
            </a:r>
          </a:p>
          <a:p>
            <a:pPr marL="0" indent="274320">
              <a:lnSpc>
                <a:spcPct val="110000"/>
              </a:lnSpc>
              <a:spcBef>
                <a:spcPts val="0"/>
              </a:spcBef>
            </a:pPr>
            <a:r>
              <a:rPr lang="ru-RU" dirty="0" smtClean="0">
                <a:latin typeface="Times New Roman" pitchFamily="18" charset="0"/>
                <a:cs typeface="Times New Roman" pitchFamily="18" charset="0"/>
              </a:rPr>
              <a:t>3 — до 50% листовой поверхности;</a:t>
            </a:r>
          </a:p>
          <a:p>
            <a:pPr marL="0" indent="274320">
              <a:lnSpc>
                <a:spcPct val="110000"/>
              </a:lnSpc>
              <a:spcBef>
                <a:spcPts val="0"/>
              </a:spcBef>
            </a:pPr>
            <a:r>
              <a:rPr lang="ru-RU" dirty="0" smtClean="0">
                <a:latin typeface="Times New Roman" pitchFamily="18" charset="0"/>
                <a:cs typeface="Times New Roman" pitchFamily="18" charset="0"/>
              </a:rPr>
              <a:t>4 — свыше 50% листовой поверхности.</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0" y="0"/>
            <a:ext cx="8786842" cy="6473952"/>
          </a:xfrm>
        </p:spPr>
        <p:txBody>
          <a:bodyPr>
            <a:normAutofit/>
          </a:bodyPr>
          <a:lstStyle/>
          <a:p>
            <a:pPr marL="0" indent="274320">
              <a:spcBef>
                <a:spcPts val="0"/>
              </a:spcBef>
              <a:buNone/>
            </a:pPr>
            <a:r>
              <a:rPr lang="ru-RU" b="1" dirty="0" smtClean="0">
                <a:latin typeface="Times New Roman" pitchFamily="18" charset="0"/>
                <a:cs typeface="Times New Roman" pitchFamily="18" charset="0"/>
              </a:rPr>
              <a:t>Головня</a:t>
            </a:r>
            <a:r>
              <a:rPr lang="ru-RU" dirty="0" smtClean="0">
                <a:latin typeface="Times New Roman" pitchFamily="18" charset="0"/>
                <a:cs typeface="Times New Roman" pitchFamily="18" charset="0"/>
              </a:rPr>
              <a:t>. Заболевание учитывают в конце молочной — начале восковой спелости зерна или перед уборкой урожая. Пыльную головню лучше учитывать в фазу колошения — цветения, когда пораженные растения лучше заметны в посеве. Пробы растений берут подряд, без выбора. Количество проб зависит от площади поля. Например, на поле площадью 100 га берут 100 проб по 10 растений. По каждому виду головни подсчитывают количество пораженных стеблей и определяют распространенность болезни.</a:t>
            </a:r>
          </a:p>
          <a:p>
            <a:pPr marL="0" indent="274320">
              <a:spcBef>
                <a:spcPts val="0"/>
              </a:spcBef>
              <a:buNone/>
            </a:pPr>
            <a:r>
              <a:rPr lang="ru-RU" b="1" dirty="0" smtClean="0">
                <a:latin typeface="Times New Roman" pitchFamily="18" charset="0"/>
                <a:cs typeface="Times New Roman" pitchFamily="18" charset="0"/>
              </a:rPr>
              <a:t>Спорынья. </a:t>
            </a:r>
            <a:r>
              <a:rPr lang="ru-RU" dirty="0" smtClean="0">
                <a:latin typeface="Times New Roman" pitchFamily="18" charset="0"/>
                <a:cs typeface="Times New Roman" pitchFamily="18" charset="0"/>
              </a:rPr>
              <a:t>Учет спорыньи проводят в конце молочной спелости. В </a:t>
            </a:r>
            <a:r>
              <a:rPr lang="ru-RU" dirty="0" err="1" smtClean="0">
                <a:latin typeface="Times New Roman" pitchFamily="18" charset="0"/>
                <a:cs typeface="Times New Roman" pitchFamily="18" charset="0"/>
              </a:rPr>
              <a:t>апробационном</a:t>
            </a:r>
            <a:r>
              <a:rPr lang="ru-RU" dirty="0" smtClean="0">
                <a:latin typeface="Times New Roman" pitchFamily="18" charset="0"/>
                <a:cs typeface="Times New Roman" pitchFamily="18" charset="0"/>
              </a:rPr>
              <a:t> снопе подсчитывают число больных колосьев и вычисляют распространенность болезни.</a:t>
            </a:r>
          </a:p>
          <a:p>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74638"/>
            <a:ext cx="8358246" cy="725470"/>
          </a:xfrm>
        </p:spPr>
        <p:txBody>
          <a:bodyPr/>
          <a:lstStyle/>
          <a:p>
            <a:r>
              <a:rPr lang="ru-RU" b="1" dirty="0" smtClean="0">
                <a:latin typeface="Times New Roman" pitchFamily="18" charset="0"/>
                <a:cs typeface="Times New Roman" pitchFamily="18" charset="0"/>
              </a:rPr>
              <a:t>Методы учета сорняков</a:t>
            </a:r>
            <a:endParaRPr lang="ru-RU" b="1" dirty="0">
              <a:latin typeface="Times New Roman" pitchFamily="18" charset="0"/>
              <a:cs typeface="Times New Roman" pitchFamily="18" charset="0"/>
            </a:endParaRPr>
          </a:p>
        </p:txBody>
      </p:sp>
      <p:sp>
        <p:nvSpPr>
          <p:cNvPr id="3" name="Содержимое 2"/>
          <p:cNvSpPr>
            <a:spLocks noGrp="1"/>
          </p:cNvSpPr>
          <p:nvPr>
            <p:ph sz="quarter" idx="1"/>
          </p:nvPr>
        </p:nvSpPr>
        <p:spPr>
          <a:xfrm>
            <a:off x="142844" y="1000108"/>
            <a:ext cx="8501122" cy="5473844"/>
          </a:xfrm>
        </p:spPr>
        <p:txBody>
          <a:bodyPr>
            <a:normAutofit fontScale="70000" lnSpcReduction="20000"/>
          </a:bodyPr>
          <a:lstStyle/>
          <a:p>
            <a:pPr marL="0" indent="274320">
              <a:lnSpc>
                <a:spcPct val="120000"/>
              </a:lnSpc>
              <a:spcBef>
                <a:spcPts val="0"/>
              </a:spcBef>
              <a:buNone/>
            </a:pPr>
            <a:r>
              <a:rPr lang="ru-RU" dirty="0" smtClean="0">
                <a:latin typeface="Times New Roman" pitchFamily="18" charset="0"/>
                <a:cs typeface="Times New Roman" pitchFamily="18" charset="0"/>
              </a:rPr>
              <a:t>Для планирования мероприятий по борьбе с сорняками и предупреждения их массового распространения в посевах культурных растений, для определения ассортимента и объемов применения гербицидов нужно располагать данными систематического детального учета засоренности в каждом хозяйстве на всех сельскохозяйственных угодьях.</a:t>
            </a:r>
          </a:p>
          <a:p>
            <a:pPr marL="0" indent="274320">
              <a:lnSpc>
                <a:spcPct val="120000"/>
              </a:lnSpc>
              <a:spcBef>
                <a:spcPts val="0"/>
              </a:spcBef>
              <a:buNone/>
            </a:pPr>
            <a:r>
              <a:rPr lang="ru-RU" dirty="0" smtClean="0">
                <a:latin typeface="Times New Roman" pitchFamily="18" charset="0"/>
                <a:cs typeface="Times New Roman" pitchFamily="18" charset="0"/>
              </a:rPr>
              <a:t>Существует два метода учета засоренности полей — </a:t>
            </a:r>
            <a:r>
              <a:rPr lang="ru-RU" u="sng" dirty="0" smtClean="0">
                <a:latin typeface="Times New Roman" pitchFamily="18" charset="0"/>
                <a:cs typeface="Times New Roman" pitchFamily="18" charset="0"/>
              </a:rPr>
              <a:t>визуальный</a:t>
            </a:r>
            <a:r>
              <a:rPr lang="ru-RU" dirty="0" smtClean="0">
                <a:latin typeface="Times New Roman" pitchFamily="18" charset="0"/>
                <a:cs typeface="Times New Roman" pitchFamily="18" charset="0"/>
              </a:rPr>
              <a:t> и </a:t>
            </a:r>
            <a:r>
              <a:rPr lang="ru-RU" u="sng" dirty="0" smtClean="0">
                <a:latin typeface="Times New Roman" pitchFamily="18" charset="0"/>
                <a:cs typeface="Times New Roman" pitchFamily="18" charset="0"/>
              </a:rPr>
              <a:t>количественно-весовой</a:t>
            </a:r>
            <a:r>
              <a:rPr lang="ru-RU" dirty="0" smtClean="0">
                <a:latin typeface="Times New Roman" pitchFamily="18" charset="0"/>
                <a:cs typeface="Times New Roman" pitchFamily="18" charset="0"/>
              </a:rPr>
              <a:t>.</a:t>
            </a:r>
          </a:p>
          <a:p>
            <a:pPr marL="0" indent="274320">
              <a:lnSpc>
                <a:spcPct val="120000"/>
              </a:lnSpc>
              <a:spcBef>
                <a:spcPts val="0"/>
              </a:spcBef>
              <a:buNone/>
            </a:pPr>
            <a:r>
              <a:rPr lang="ru-RU" dirty="0" smtClean="0">
                <a:latin typeface="Times New Roman" pitchFamily="18" charset="0"/>
                <a:cs typeface="Times New Roman" pitchFamily="18" charset="0"/>
              </a:rPr>
              <a:t>При </a:t>
            </a:r>
            <a:r>
              <a:rPr lang="ru-RU" b="1" dirty="0" smtClean="0">
                <a:latin typeface="Times New Roman" pitchFamily="18" charset="0"/>
                <a:cs typeface="Times New Roman" pitchFamily="18" charset="0"/>
              </a:rPr>
              <a:t>визуальном </a:t>
            </a:r>
            <a:r>
              <a:rPr lang="ru-RU" b="1" dirty="0" err="1" smtClean="0">
                <a:latin typeface="Times New Roman" pitchFamily="18" charset="0"/>
                <a:cs typeface="Times New Roman" pitchFamily="18" charset="0"/>
              </a:rPr>
              <a:t>методе</a:t>
            </a:r>
            <a:r>
              <a:rPr lang="ru-RU" dirty="0" err="1" smtClean="0">
                <a:latin typeface="Times New Roman" pitchFamily="18" charset="0"/>
                <a:cs typeface="Times New Roman" pitchFamily="18" charset="0"/>
              </a:rPr>
              <a:t>поля</a:t>
            </a:r>
            <a:r>
              <a:rPr lang="ru-RU" dirty="0" smtClean="0">
                <a:latin typeface="Times New Roman" pitchFamily="18" charset="0"/>
                <a:cs typeface="Times New Roman" pitchFamily="18" charset="0"/>
              </a:rPr>
              <a:t> тщательно обследуют, обходя их по границам и по диагоналям, и на глаз определяют засоренность по четырех балльной шкале</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1 балл — сорняки встречаются в посевах единицами; 2 балла — сорняков в посевах мало, но они встречаются уже не единично; 3 балла — сорняков в посевах много, но они количественно не преобладают над культурными растениями; 4 балла — сорняки количественно преобладают над культурными растениями.</a:t>
            </a:r>
          </a:p>
          <a:p>
            <a:pPr marL="0" indent="274320">
              <a:lnSpc>
                <a:spcPct val="120000"/>
              </a:lnSpc>
              <a:spcBef>
                <a:spcPts val="0"/>
              </a:spcBef>
              <a:buNone/>
            </a:pPr>
            <a:r>
              <a:rPr lang="ru-RU" dirty="0" smtClean="0">
                <a:latin typeface="Times New Roman" pitchFamily="18" charset="0"/>
                <a:cs typeface="Times New Roman" pitchFamily="18" charset="0"/>
              </a:rPr>
              <a:t>Более точный учет засоренности обеспечивает использование </a:t>
            </a:r>
            <a:r>
              <a:rPr lang="ru-RU" b="1" dirty="0" smtClean="0">
                <a:latin typeface="Times New Roman" pitchFamily="18" charset="0"/>
                <a:cs typeface="Times New Roman" pitchFamily="18" charset="0"/>
              </a:rPr>
              <a:t>количественно-весового метода</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этом случае подсчитывают число сорняков и определяют их массу (сырую и сухую). На полях и участках через равные промежутки по наибольшей диагонали накладывают рамку размером 50x50 см (0,25 м</a:t>
            </a:r>
            <a:r>
              <a:rPr lang="ru-RU" baseline="30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 На полях и участках площадью до 50 га рамку накладывают в 10 точках, от 50 до 100 га — в 15 и на полях более 100 га — в 20 точках. Внутри рамки подсчитывают число сорняков каждого вида отдельно, результат подсчета заносят в учетный</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57158" y="428604"/>
            <a:ext cx="8429684" cy="6045348"/>
          </a:xfrm>
        </p:spPr>
        <p:txBody>
          <a:bodyPr/>
          <a:lstStyle/>
          <a:p>
            <a:pPr marL="0" indent="274320">
              <a:spcBef>
                <a:spcPts val="0"/>
              </a:spcBef>
              <a:buNone/>
            </a:pPr>
            <a:r>
              <a:rPr lang="ru-RU" dirty="0" smtClean="0">
                <a:latin typeface="Times New Roman" pitchFamily="18" charset="0"/>
                <a:cs typeface="Times New Roman" pitchFamily="18" charset="0"/>
              </a:rPr>
              <a:t>Маршрут выбирают на основании плана землепользования и распределения культур с учетом предшественников, характера рельефа, типа почвы и т. д. В качестве отдельных стаций могут быть выделены посевы одной культуры; посевы одной культуры, размещенные по одинаковым предшественникам; посевы одной культуры и одного срока сева и т. д. Такой подход позволяет выбрать оптимальный маршрут и получить информацию, наиболее полно характеризующую </a:t>
            </a:r>
            <a:r>
              <a:rPr lang="ru-RU" dirty="0" err="1" smtClean="0">
                <a:latin typeface="Times New Roman" pitchFamily="18" charset="0"/>
                <a:cs typeface="Times New Roman" pitchFamily="18" charset="0"/>
              </a:rPr>
              <a:t>стациальное</a:t>
            </a:r>
            <a:r>
              <a:rPr lang="ru-RU" dirty="0" smtClean="0">
                <a:latin typeface="Times New Roman" pitchFamily="18" charset="0"/>
                <a:cs typeface="Times New Roman" pitchFamily="18" charset="0"/>
              </a:rPr>
              <a:t> распределение данного вида. Важно охватить все типы стаций, которые может заселить данный объект. Заселенность биотопа выявляют одновременно с оценкой численности.</a:t>
            </a:r>
          </a:p>
          <a:p>
            <a:pPr>
              <a:buNone/>
            </a:pP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428604"/>
            <a:ext cx="8286808" cy="6045348"/>
          </a:xfrm>
        </p:spPr>
        <p:txBody>
          <a:bodyPr>
            <a:normAutofit/>
          </a:bodyPr>
          <a:lstStyle/>
          <a:p>
            <a:pPr marL="0" indent="274320">
              <a:spcBef>
                <a:spcPts val="0"/>
              </a:spcBef>
              <a:buNone/>
            </a:pPr>
            <a:r>
              <a:rPr lang="ru-RU" dirty="0" smtClean="0">
                <a:latin typeface="Times New Roman" pitchFamily="18" charset="0"/>
                <a:cs typeface="Times New Roman" pitchFamily="18" charset="0"/>
              </a:rPr>
              <a:t>При маршрутных обследованиях и учетах численности на каждом поле осматривают краевую, промежуточную и центральную части; если вид не выявлен, стация считается незаселенной. Для форм, ведущих скрытый образ жизни, заселенность стации (биотопа) определяют по степени поврежденности растений или по другим следам жизнедеятельности вредных организмов.</a:t>
            </a:r>
          </a:p>
          <a:p>
            <a:pPr marL="0" indent="274320">
              <a:spcBef>
                <a:spcPts val="0"/>
              </a:spcBef>
              <a:buNone/>
            </a:pPr>
            <a:r>
              <a:rPr lang="ru-RU" dirty="0" smtClean="0">
                <a:latin typeface="Times New Roman" pitchFamily="18" charset="0"/>
                <a:cs typeface="Times New Roman" pitchFamily="18" charset="0"/>
              </a:rPr>
              <a:t>Маршрутные обследования должны охватывать не менее 10-15 % каждого типа стаций; только в этом случае полученные данные можно экстраполировать на всю площадь, занятую типом стаций в обслуживаемой зоне.</a:t>
            </a: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28596" y="357166"/>
            <a:ext cx="8358246" cy="6286544"/>
          </a:xfrm>
        </p:spPr>
        <p:txBody>
          <a:bodyPr>
            <a:normAutofit/>
          </a:bodyPr>
          <a:lstStyle/>
          <a:p>
            <a:pPr marL="0" indent="274320">
              <a:spcBef>
                <a:spcPts val="0"/>
              </a:spcBef>
              <a:buNone/>
            </a:pPr>
            <a:r>
              <a:rPr lang="ru-RU" dirty="0" smtClean="0">
                <a:latin typeface="Times New Roman" pitchFamily="18" charset="0"/>
                <a:cs typeface="Times New Roman" pitchFamily="18" charset="0"/>
              </a:rPr>
              <a:t>Метод и сроки обследований выбирают в зависимости от биологических особенностей вредного объекта и характера заселения им биотопов.</a:t>
            </a:r>
          </a:p>
          <a:p>
            <a:pPr marL="0" indent="274320">
              <a:spcBef>
                <a:spcPts val="0"/>
              </a:spcBef>
              <a:buNone/>
            </a:pPr>
            <a:r>
              <a:rPr lang="ru-RU" dirty="0" smtClean="0">
                <a:latin typeface="Times New Roman" pitchFamily="18" charset="0"/>
                <a:cs typeface="Times New Roman" pitchFamily="18" charset="0"/>
              </a:rPr>
              <a:t>Различают сезонные и периодические учеты. </a:t>
            </a:r>
          </a:p>
          <a:p>
            <a:pPr marL="0" indent="274320">
              <a:spcBef>
                <a:spcPts val="0"/>
              </a:spcBef>
              <a:buNone/>
            </a:pPr>
            <a:r>
              <a:rPr lang="ru-RU" b="1" dirty="0" smtClean="0">
                <a:latin typeface="Times New Roman" pitchFamily="18" charset="0"/>
                <a:cs typeface="Times New Roman" pitchFamily="18" charset="0"/>
              </a:rPr>
              <a:t>Сезонные,</a:t>
            </a:r>
            <a:r>
              <a:rPr lang="ru-RU" dirty="0" smtClean="0">
                <a:latin typeface="Times New Roman" pitchFamily="18" charset="0"/>
                <a:cs typeface="Times New Roman" pitchFamily="18" charset="0"/>
              </a:rPr>
              <a:t> как правило, проводят в осенние и весенние периоды для оценки состояния популяции перед уходом на зимовку и после нее. </a:t>
            </a:r>
          </a:p>
          <a:p>
            <a:pPr marL="0" indent="274320">
              <a:spcBef>
                <a:spcPts val="0"/>
              </a:spcBef>
              <a:buNone/>
            </a:pPr>
            <a:r>
              <a:rPr lang="ru-RU" b="1" dirty="0" smtClean="0">
                <a:latin typeface="Times New Roman" pitchFamily="18" charset="0"/>
                <a:cs typeface="Times New Roman" pitchFamily="18" charset="0"/>
              </a:rPr>
              <a:t>Периодические </a:t>
            </a:r>
            <a:r>
              <a:rPr lang="ru-RU" dirty="0" smtClean="0">
                <a:latin typeface="Times New Roman" pitchFamily="18" charset="0"/>
                <a:cs typeface="Times New Roman" pitchFamily="18" charset="0"/>
              </a:rPr>
              <a:t>маршрутные обследования проводят в определенные фазы развития вредных видов и в периоды их максимальной численности. Для видов, имеющих в течение сезона несколько поколений, маршрутные обследования рекомендуется проводить по каждому поколению.</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14282" y="142852"/>
            <a:ext cx="8643998" cy="6331100"/>
          </a:xfrm>
        </p:spPr>
        <p:txBody>
          <a:bodyPr>
            <a:normAutofit fontScale="85000" lnSpcReduction="20000"/>
          </a:bodyPr>
          <a:lstStyle/>
          <a:p>
            <a:pPr marL="0" indent="274320">
              <a:lnSpc>
                <a:spcPct val="110000"/>
              </a:lnSpc>
              <a:spcBef>
                <a:spcPts val="0"/>
              </a:spcBef>
              <a:buNone/>
            </a:pPr>
            <a:r>
              <a:rPr lang="ru-RU" dirty="0" smtClean="0">
                <a:latin typeface="Times New Roman" pitchFamily="18" charset="0"/>
                <a:cs typeface="Times New Roman" pitchFamily="18" charset="0"/>
              </a:rPr>
              <a:t>На маршрутах, которые совершают по заранее намеченному плану, делают краткое описание обследованных участков (рельеф, тип почвы, культура и фаза ее развития). Для наблюдений и учетов используют наиболее производительные методы (визуальные осмотры площадок и растений, кошение сачком). Для вредителей, ведущих скрытый образ жизни, при обследовании отбирают образцы растений (органов), а их анализ проводят в лабораторных условиях. Маршрутные обследования проводят, как правило, специалисты службы защиты растений, но можно использовать и данные, полученные специалистами по защите растений первичного звена АПК.</a:t>
            </a:r>
          </a:p>
          <a:p>
            <a:pPr marL="0" indent="274320">
              <a:lnSpc>
                <a:spcPct val="110000"/>
              </a:lnSpc>
              <a:spcBef>
                <a:spcPts val="0"/>
              </a:spcBef>
              <a:buNone/>
            </a:pPr>
            <a:r>
              <a:rPr lang="ru-RU" dirty="0" smtClean="0">
                <a:latin typeface="Times New Roman" pitchFamily="18" charset="0"/>
                <a:cs typeface="Times New Roman" pitchFamily="18" charset="0"/>
              </a:rPr>
              <a:t>В результате маршрутных обследований устанавливают общую заселенную вредным объектом площадь, а также заселенные площади по типам угодий и по степени заселения.</a:t>
            </a:r>
          </a:p>
          <a:p>
            <a:pPr marL="0" indent="274320">
              <a:lnSpc>
                <a:spcPct val="110000"/>
              </a:lnSpc>
              <a:spcBef>
                <a:spcPts val="0"/>
              </a:spcBef>
              <a:buNone/>
            </a:pPr>
            <a:r>
              <a:rPr lang="ru-RU" dirty="0" smtClean="0">
                <a:latin typeface="Times New Roman" pitchFamily="18" charset="0"/>
                <a:cs typeface="Times New Roman" pitchFamily="18" charset="0"/>
              </a:rPr>
              <a:t>На основании этих данных определяют размеры площадей, подлежащих обработке. Многолетние данные позволяют выделить регионы, учет состояния популяций в которых дает достаточно объективную информацию для всего региона, и создают информационную базу для районирования территории. По результатам маршрутных обследований составляют карто­схемы распространения вредителей и болезней, на которых ука­зывают и интенсивность размножения. Данные таких учетов позволяют выявлять тенденции в развитии и распространении вредных видов, что особенно важно для разработки прогнозов.</a:t>
            </a:r>
            <a:endParaRPr lang="ru-RU"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14290"/>
            <a:ext cx="8572560" cy="6231074"/>
          </a:xfrm>
        </p:spPr>
        <p:txBody>
          <a:bodyPr>
            <a:normAutofit/>
          </a:bodyPr>
          <a:lstStyle/>
          <a:p>
            <a:pPr marL="0" indent="274320">
              <a:spcBef>
                <a:spcPts val="0"/>
              </a:spcBef>
              <a:buNone/>
            </a:pPr>
            <a:r>
              <a:rPr lang="ru-RU" dirty="0" smtClean="0">
                <a:latin typeface="Times New Roman" pitchFamily="18" charset="0"/>
                <a:cs typeface="Times New Roman" pitchFamily="18" charset="0"/>
              </a:rPr>
              <a:t>Под </a:t>
            </a:r>
            <a:r>
              <a:rPr lang="ru-RU" i="1" dirty="0" smtClean="0">
                <a:latin typeface="Times New Roman" pitchFamily="18" charset="0"/>
                <a:cs typeface="Times New Roman" pitchFamily="18" charset="0"/>
              </a:rPr>
              <a:t>детальными учетами</a:t>
            </a:r>
            <a:r>
              <a:rPr lang="ru-RU" dirty="0" smtClean="0">
                <a:latin typeface="Times New Roman" pitchFamily="18" charset="0"/>
                <a:cs typeface="Times New Roman" pitchFamily="18" charset="0"/>
              </a:rPr>
              <a:t> понимают методы выявления и определения численности вредных организмов на конкретных участках в стационарных полевых условиях. Методы детальных учетов разнообразны. Выбор метода зависит от местообитания, поведенческих особенностей, стадии развития вредного объекта, вида и фазы развития обследуемой культуры. Для проведения учетов необходимо хорошо знать особенности развития вредителей, характер наносимых повреждений. Чтобы данные, полученные в различных регионах и в разные годы, были сопоставимы, рекомендуется использовать единые методы учета для отдельных видов.</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428604"/>
            <a:ext cx="8643998" cy="6286544"/>
          </a:xfrm>
        </p:spPr>
        <p:txBody>
          <a:bodyPr/>
          <a:lstStyle/>
          <a:p>
            <a:pPr marL="0" indent="274320">
              <a:spcBef>
                <a:spcPts val="0"/>
              </a:spcBef>
            </a:pPr>
            <a:r>
              <a:rPr lang="ru-RU" i="1" dirty="0" smtClean="0">
                <a:latin typeface="Times New Roman" pitchFamily="18" charset="0"/>
                <a:cs typeface="Times New Roman" pitchFamily="18" charset="0"/>
              </a:rPr>
              <a:t>Визуальный метод учета</a:t>
            </a:r>
            <a:r>
              <a:rPr lang="ru-RU" dirty="0" smtClean="0">
                <a:latin typeface="Times New Roman" pitchFamily="18" charset="0"/>
                <a:cs typeface="Times New Roman" pitchFamily="18" charset="0"/>
              </a:rPr>
              <a:t> — один из самых старых и распространенных до настоящего времени. Он не требует специального оборудования и не зависит от источника энергии.</a:t>
            </a:r>
            <a:endParaRPr lang="ru-RU"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474</TotalTime>
  <Words>2524</Words>
  <Application>Microsoft Office PowerPoint</Application>
  <PresentationFormat>Экран (4:3)</PresentationFormat>
  <Paragraphs>113</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Эркер</vt:lpstr>
      <vt:lpstr>Тема: Методы учёта численности вредителей, болезней и сорной растительности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Методы учета сорняков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Методы учёта численности вредителей</dc:title>
  <dc:creator>Оля</dc:creator>
  <cp:lastModifiedBy>Оля</cp:lastModifiedBy>
  <cp:revision>35</cp:revision>
  <dcterms:created xsi:type="dcterms:W3CDTF">2021-10-19T06:21:29Z</dcterms:created>
  <dcterms:modified xsi:type="dcterms:W3CDTF">2021-10-20T12:39:50Z</dcterms:modified>
</cp:coreProperties>
</file>